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embeddedFontLst>
    <p:embeddedFont>
      <p:font typeface="Roboto Slab"/>
      <p:regular r:id="rId33"/>
      <p:bold r:id="rId34"/>
    </p:embeddedFon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h3FTG1V6m37dvlT4fiqXVTN6ER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Slab-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font" Target="fonts/RobotoSlab-bold.fntdata"/><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1c3fdcd1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11c3fdcd10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1c3fdcd10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11c3fdcd10_2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1c3fdcd10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11c3fdcd10_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11c3fdcd10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11c3fdcd10_2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1c3fdcd10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11c3fdcd10_2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11c3fdcd10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11c3fdcd10_2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1c3fdcd10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11c3fdcd10_2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11c3fdcd10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11c3fdcd10_2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1c3fdcd10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11c3fdcd10_2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1c3fdcd10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11c3fdcd10_2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11c3fdcd1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211c3fdcd10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11c3fdcd10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11c3fdcd10_2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11c3fdcd10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11c3fdcd10_2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1c3fdcd10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11c3fdcd10_2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11c3fdcd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211c3fdcd10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1c3fdcd1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11c3fdcd10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1c3fdcd1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11c3fdcd10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11c3fdcd1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211c3fdcd10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1c3fdcd10_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211c3fdcd10_2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11c3fdcd1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11c3fdcd10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1c3fdcd1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11c3fdcd10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1c3fdcd1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11c3fdcd10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1c3fdcd1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11c3fdcd10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11c3fdcd1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11c3fdcd10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1c3fdcd10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11c3fdcd10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4"/>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4"/>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5"/>
          <p:cNvSpPr txBox="1"/>
          <p:nvPr>
            <p:ph type="title"/>
          </p:nvPr>
        </p:nvSpPr>
        <p:spPr>
          <a:xfrm rot="5400000">
            <a:off x="7133432"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7" name="Shape 17"/>
        <p:cNvGrpSpPr/>
        <p:nvPr/>
      </p:nvGrpSpPr>
      <p:grpSpPr>
        <a:xfrm>
          <a:off x="0" y="0"/>
          <a:ext cx="0" cy="0"/>
          <a:chOff x="0" y="0"/>
          <a:chExt cx="0" cy="0"/>
        </a:xfrm>
      </p:grpSpPr>
      <p:sp>
        <p:nvSpPr>
          <p:cNvPr id="18" name="Google Shape;18;p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7"/>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8"/>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8"/>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0"/>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0"/>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0"/>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0"/>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0"/>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p:nvPr>
            <p:ph idx="2" type="pic"/>
          </p:nvPr>
        </p:nvSpPr>
        <p:spPr>
          <a:xfrm>
            <a:off x="5183188" y="987427"/>
            <a:ext cx="6172200" cy="4873625"/>
          </a:xfrm>
          <a:prstGeom prst="rect">
            <a:avLst/>
          </a:prstGeom>
          <a:noFill/>
          <a:ln>
            <a:noFill/>
          </a:ln>
        </p:spPr>
      </p:sp>
      <p:sp>
        <p:nvSpPr>
          <p:cNvPr id="64" name="Google Shape;64;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30.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47.png"/><Relationship Id="rId6" Type="http://schemas.openxmlformats.org/officeDocument/2006/relationships/image" Target="../media/image45.png"/><Relationship Id="rId7"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47.png"/><Relationship Id="rId6" Type="http://schemas.openxmlformats.org/officeDocument/2006/relationships/image" Target="../media/image5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48.png"/><Relationship Id="rId6"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33.png"/><Relationship Id="rId7" Type="http://schemas.openxmlformats.org/officeDocument/2006/relationships/image" Target="../media/image6.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26.png"/><Relationship Id="rId6" Type="http://schemas.openxmlformats.org/officeDocument/2006/relationships/image" Target="../media/image11.png"/><Relationship Id="rId7"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0" y="1"/>
            <a:ext cx="12192000" cy="6858000"/>
          </a:xfrm>
          <a:prstGeom prst="rect">
            <a:avLst/>
          </a:prstGeom>
          <a:noFill/>
          <a:ln>
            <a:noFill/>
          </a:ln>
        </p:spPr>
      </p:pic>
      <p:sp>
        <p:nvSpPr>
          <p:cNvPr id="85" name="Google Shape;85;p1"/>
          <p:cNvSpPr txBox="1"/>
          <p:nvPr/>
        </p:nvSpPr>
        <p:spPr>
          <a:xfrm>
            <a:off x="1139326" y="2682246"/>
            <a:ext cx="5875089" cy="153352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200"/>
              <a:buFont typeface="Roboto Slab"/>
              <a:buNone/>
            </a:pPr>
            <a:r>
              <a:rPr b="1" lang="es-ES" sz="3200">
                <a:solidFill>
                  <a:schemeClr val="lt1"/>
                </a:solidFill>
                <a:latin typeface="Roboto Slab"/>
                <a:ea typeface="Roboto Slab"/>
                <a:cs typeface="Roboto Slab"/>
                <a:sym typeface="Roboto Slab"/>
              </a:rPr>
              <a:t>Buffer</a:t>
            </a:r>
            <a:br>
              <a:rPr b="1" i="0" lang="es-ES" sz="3200" u="none" cap="none" strike="noStrike">
                <a:solidFill>
                  <a:schemeClr val="lt1"/>
                </a:solidFill>
                <a:latin typeface="Roboto Slab"/>
                <a:ea typeface="Roboto Slab"/>
                <a:cs typeface="Roboto Slab"/>
                <a:sym typeface="Roboto Slab"/>
              </a:rPr>
            </a:br>
            <a:r>
              <a:rPr b="1" lang="es-ES" sz="4500">
                <a:solidFill>
                  <a:schemeClr val="lt1"/>
                </a:solidFill>
                <a:latin typeface="Roboto Slab"/>
                <a:ea typeface="Roboto Slab"/>
                <a:cs typeface="Roboto Slab"/>
                <a:sym typeface="Roboto Slab"/>
              </a:rPr>
              <a:t>Overflow</a:t>
            </a:r>
            <a:endParaRPr b="1" i="0" sz="4500" u="none" cap="none" strike="noStrike">
              <a:solidFill>
                <a:schemeClr val="lt1"/>
              </a:solidFill>
              <a:latin typeface="Roboto Slab"/>
              <a:ea typeface="Roboto Slab"/>
              <a:cs typeface="Roboto Slab"/>
              <a:sym typeface="Roboto Slab"/>
            </a:endParaRPr>
          </a:p>
        </p:txBody>
      </p:sp>
      <p:cxnSp>
        <p:nvCxnSpPr>
          <p:cNvPr id="86" name="Google Shape;86;p1"/>
          <p:cNvCxnSpPr/>
          <p:nvPr/>
        </p:nvCxnSpPr>
        <p:spPr>
          <a:xfrm>
            <a:off x="2718638" y="3148965"/>
            <a:ext cx="3448052" cy="0"/>
          </a:xfrm>
          <a:prstGeom prst="straightConnector1">
            <a:avLst/>
          </a:prstGeom>
          <a:noFill/>
          <a:ln cap="flat" cmpd="sng" w="38100">
            <a:solidFill>
              <a:schemeClr val="lt1"/>
            </a:solidFill>
            <a:prstDash val="solid"/>
            <a:miter lim="800000"/>
            <a:headEnd len="sm" w="sm" type="none"/>
            <a:tailEnd len="sm" w="sm" type="none"/>
          </a:ln>
        </p:spPr>
      </p:cxnSp>
      <p:pic>
        <p:nvPicPr>
          <p:cNvPr id="87" name="Google Shape;87;p1"/>
          <p:cNvPicPr preferRelativeResize="0"/>
          <p:nvPr/>
        </p:nvPicPr>
        <p:blipFill rotWithShape="1">
          <a:blip r:embed="rId4">
            <a:alphaModFix/>
          </a:blip>
          <a:srcRect b="0" l="0" r="0" t="0"/>
          <a:stretch/>
        </p:blipFill>
        <p:spPr>
          <a:xfrm>
            <a:off x="6289976" y="2766909"/>
            <a:ext cx="4836936" cy="1513961"/>
          </a:xfrm>
          <a:prstGeom prst="rect">
            <a:avLst/>
          </a:prstGeom>
          <a:noFill/>
          <a:ln>
            <a:noFill/>
          </a:ln>
        </p:spPr>
      </p:pic>
      <p:sp>
        <p:nvSpPr>
          <p:cNvPr id="88" name="Google Shape;88;p1"/>
          <p:cNvSpPr txBox="1"/>
          <p:nvPr/>
        </p:nvSpPr>
        <p:spPr>
          <a:xfrm>
            <a:off x="1139325" y="4498325"/>
            <a:ext cx="8148000" cy="2456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ES" sz="2200">
                <a:solidFill>
                  <a:schemeClr val="lt1"/>
                </a:solidFill>
                <a:latin typeface="Roboto Slab"/>
                <a:ea typeface="Roboto Slab"/>
                <a:cs typeface="Roboto Slab"/>
                <a:sym typeface="Roboto Slab"/>
              </a:rPr>
              <a:t>Por: </a:t>
            </a:r>
            <a:endParaRPr b="1" sz="2200">
              <a:solidFill>
                <a:schemeClr val="lt1"/>
              </a:solidFill>
              <a:latin typeface="Roboto Slab"/>
              <a:ea typeface="Roboto Slab"/>
              <a:cs typeface="Roboto Slab"/>
              <a:sym typeface="Roboto Slab"/>
            </a:endParaRPr>
          </a:p>
          <a:p>
            <a:pPr indent="0" lvl="0" marL="0" rtl="0" algn="l">
              <a:lnSpc>
                <a:spcPct val="90000"/>
              </a:lnSpc>
              <a:spcBef>
                <a:spcPts val="0"/>
              </a:spcBef>
              <a:spcAft>
                <a:spcPts val="0"/>
              </a:spcAft>
              <a:buNone/>
            </a:pPr>
            <a:r>
              <a:t/>
            </a:r>
            <a:endParaRPr b="1" sz="2200">
              <a:solidFill>
                <a:schemeClr val="lt1"/>
              </a:solidFill>
              <a:latin typeface="Roboto Slab"/>
              <a:ea typeface="Roboto Slab"/>
              <a:cs typeface="Roboto Slab"/>
              <a:sym typeface="Roboto Slab"/>
            </a:endParaRPr>
          </a:p>
          <a:p>
            <a:pPr indent="0" lvl="0" marL="0" rtl="0" algn="l">
              <a:lnSpc>
                <a:spcPct val="90000"/>
              </a:lnSpc>
              <a:spcBef>
                <a:spcPts val="0"/>
              </a:spcBef>
              <a:spcAft>
                <a:spcPts val="0"/>
              </a:spcAft>
              <a:buNone/>
            </a:pPr>
            <a:r>
              <a:rPr b="1" lang="es-ES" sz="2200">
                <a:solidFill>
                  <a:schemeClr val="lt1"/>
                </a:solidFill>
                <a:latin typeface="Roboto Slab"/>
                <a:ea typeface="Roboto Slab"/>
                <a:cs typeface="Roboto Slab"/>
                <a:sym typeface="Roboto Slab"/>
              </a:rPr>
              <a:t>Carlos Eduardo Castaño</a:t>
            </a:r>
            <a:endParaRPr b="1" sz="2200">
              <a:solidFill>
                <a:schemeClr val="lt1"/>
              </a:solidFill>
              <a:latin typeface="Roboto Slab"/>
              <a:ea typeface="Roboto Slab"/>
              <a:cs typeface="Roboto Slab"/>
              <a:sym typeface="Roboto Slab"/>
            </a:endParaRPr>
          </a:p>
          <a:p>
            <a:pPr indent="0" lvl="0" marL="0" rtl="0" algn="l">
              <a:lnSpc>
                <a:spcPct val="90000"/>
              </a:lnSpc>
              <a:spcBef>
                <a:spcPts val="0"/>
              </a:spcBef>
              <a:spcAft>
                <a:spcPts val="0"/>
              </a:spcAft>
              <a:buNone/>
            </a:pPr>
            <a:r>
              <a:rPr b="1" lang="es-ES" sz="2200">
                <a:solidFill>
                  <a:schemeClr val="lt1"/>
                </a:solidFill>
                <a:latin typeface="Roboto Slab"/>
                <a:ea typeface="Roboto Slab"/>
                <a:cs typeface="Roboto Slab"/>
                <a:sym typeface="Roboto Slab"/>
              </a:rPr>
              <a:t>Neiver Tapia Escobar</a:t>
            </a:r>
            <a:endParaRPr b="1" sz="2200">
              <a:solidFill>
                <a:schemeClr val="lt1"/>
              </a:solidFill>
              <a:latin typeface="Roboto Slab"/>
              <a:ea typeface="Roboto Slab"/>
              <a:cs typeface="Roboto Slab"/>
              <a:sym typeface="Roboto Slab"/>
            </a:endParaRPr>
          </a:p>
          <a:p>
            <a:pPr indent="0" lvl="0" marL="0" rtl="0" algn="l">
              <a:lnSpc>
                <a:spcPct val="90000"/>
              </a:lnSpc>
              <a:spcBef>
                <a:spcPts val="0"/>
              </a:spcBef>
              <a:spcAft>
                <a:spcPts val="0"/>
              </a:spcAft>
              <a:buNone/>
            </a:pPr>
            <a:r>
              <a:rPr b="1" lang="es-ES" sz="2200">
                <a:solidFill>
                  <a:schemeClr val="lt1"/>
                </a:solidFill>
                <a:latin typeface="Roboto Slab"/>
                <a:ea typeface="Roboto Slab"/>
                <a:cs typeface="Roboto Slab"/>
                <a:sym typeface="Roboto Slab"/>
              </a:rPr>
              <a:t>Sebastián</a:t>
            </a:r>
            <a:r>
              <a:rPr b="1" lang="es-ES" sz="2200">
                <a:solidFill>
                  <a:schemeClr val="lt1"/>
                </a:solidFill>
                <a:latin typeface="Roboto Slab"/>
                <a:ea typeface="Roboto Slab"/>
                <a:cs typeface="Roboto Slab"/>
                <a:sym typeface="Roboto Slab"/>
              </a:rPr>
              <a:t> Mora Piedrahita</a:t>
            </a:r>
            <a:br>
              <a:rPr b="1" lang="es-ES" sz="2200">
                <a:solidFill>
                  <a:schemeClr val="lt1"/>
                </a:solidFill>
                <a:latin typeface="Roboto Slab"/>
                <a:ea typeface="Roboto Slab"/>
                <a:cs typeface="Roboto Slab"/>
                <a:sym typeface="Roboto Slab"/>
              </a:rPr>
            </a:br>
            <a:endParaRPr b="1" sz="2200">
              <a:solidFill>
                <a:schemeClr val="lt1"/>
              </a:solidFill>
              <a:latin typeface="Roboto Slab"/>
              <a:ea typeface="Roboto Slab"/>
              <a:cs typeface="Roboto Slab"/>
              <a:sym typeface="Roboto Slab"/>
            </a:endParaRPr>
          </a:p>
          <a:p>
            <a:pPr indent="0" lvl="0" marL="0" rtl="0" algn="l">
              <a:lnSpc>
                <a:spcPct val="90000"/>
              </a:lnSpc>
              <a:spcBef>
                <a:spcPts val="0"/>
              </a:spcBef>
              <a:spcAft>
                <a:spcPts val="0"/>
              </a:spcAft>
              <a:buNone/>
            </a:pPr>
            <a:r>
              <a:t/>
            </a:r>
            <a:endParaRPr b="1" sz="3200">
              <a:solidFill>
                <a:schemeClr val="lt1"/>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211c3fdcd10_2_20"/>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189" name="Google Shape;189;g211c3fdcd10_2_20"/>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Obtener Offset</a:t>
            </a:r>
            <a:endParaRPr b="1" i="0" sz="3200" u="none" cap="none" strike="noStrike">
              <a:solidFill>
                <a:schemeClr val="lt1"/>
              </a:solidFill>
              <a:latin typeface="Arial"/>
              <a:ea typeface="Arial"/>
              <a:cs typeface="Arial"/>
              <a:sym typeface="Arial"/>
            </a:endParaRPr>
          </a:p>
        </p:txBody>
      </p:sp>
      <p:pic>
        <p:nvPicPr>
          <p:cNvPr id="190" name="Google Shape;190;g211c3fdcd10_2_20"/>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191" name="Google Shape;191;g211c3fdcd10_2_20"/>
          <p:cNvSpPr txBox="1"/>
          <p:nvPr/>
        </p:nvSpPr>
        <p:spPr>
          <a:xfrm>
            <a:off x="6961434" y="4887775"/>
            <a:ext cx="28119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t/>
            </a:r>
            <a:endParaRPr b="1" i="0" sz="1800" u="none" cap="none" strike="noStrike">
              <a:solidFill>
                <a:schemeClr val="dk1"/>
              </a:solidFill>
              <a:latin typeface="Roboto"/>
              <a:ea typeface="Roboto"/>
              <a:cs typeface="Roboto"/>
              <a:sym typeface="Roboto"/>
            </a:endParaRPr>
          </a:p>
        </p:txBody>
      </p:sp>
      <p:sp>
        <p:nvSpPr>
          <p:cNvPr id="192" name="Google Shape;192;g211c3fdcd10_2_20"/>
          <p:cNvSpPr txBox="1"/>
          <p:nvPr/>
        </p:nvSpPr>
        <p:spPr>
          <a:xfrm>
            <a:off x="374500" y="1569788"/>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Usando una utilidad de M</a:t>
            </a:r>
            <a:r>
              <a:rPr b="1" lang="es-ES" sz="1800">
                <a:solidFill>
                  <a:schemeClr val="dk1"/>
                </a:solidFill>
                <a:latin typeface="Roboto"/>
                <a:ea typeface="Roboto"/>
                <a:cs typeface="Roboto"/>
                <a:sym typeface="Roboto"/>
              </a:rPr>
              <a:t>etasploit</a:t>
            </a:r>
            <a:endParaRPr b="1" sz="1800">
              <a:solidFill>
                <a:schemeClr val="dk1"/>
              </a:solidFill>
              <a:latin typeface="Roboto"/>
              <a:ea typeface="Roboto"/>
              <a:cs typeface="Roboto"/>
              <a:sym typeface="Roboto"/>
            </a:endParaRPr>
          </a:p>
        </p:txBody>
      </p:sp>
      <p:pic>
        <p:nvPicPr>
          <p:cNvPr id="193" name="Google Shape;193;g211c3fdcd10_2_20"/>
          <p:cNvPicPr preferRelativeResize="0"/>
          <p:nvPr/>
        </p:nvPicPr>
        <p:blipFill>
          <a:blip r:embed="rId5">
            <a:alphaModFix/>
          </a:blip>
          <a:stretch>
            <a:fillRect/>
          </a:stretch>
        </p:blipFill>
        <p:spPr>
          <a:xfrm>
            <a:off x="374500" y="2159950"/>
            <a:ext cx="6725950" cy="1485750"/>
          </a:xfrm>
          <a:prstGeom prst="rect">
            <a:avLst/>
          </a:prstGeom>
          <a:noFill/>
          <a:ln>
            <a:noFill/>
          </a:ln>
        </p:spPr>
      </p:pic>
      <p:pic>
        <p:nvPicPr>
          <p:cNvPr id="194" name="Google Shape;194;g211c3fdcd10_2_20"/>
          <p:cNvPicPr preferRelativeResize="0"/>
          <p:nvPr/>
        </p:nvPicPr>
        <p:blipFill>
          <a:blip r:embed="rId6">
            <a:alphaModFix/>
          </a:blip>
          <a:stretch>
            <a:fillRect/>
          </a:stretch>
        </p:blipFill>
        <p:spPr>
          <a:xfrm>
            <a:off x="374500" y="4221025"/>
            <a:ext cx="4991100" cy="1714500"/>
          </a:xfrm>
          <a:prstGeom prst="rect">
            <a:avLst/>
          </a:prstGeom>
          <a:noFill/>
          <a:ln>
            <a:noFill/>
          </a:ln>
        </p:spPr>
      </p:pic>
      <p:sp>
        <p:nvSpPr>
          <p:cNvPr id="195" name="Google Shape;195;g211c3fdcd10_2_20"/>
          <p:cNvSpPr txBox="1"/>
          <p:nvPr/>
        </p:nvSpPr>
        <p:spPr>
          <a:xfrm>
            <a:off x="314775" y="3716313"/>
            <a:ext cx="5487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Pasamos la cadena </a:t>
            </a:r>
            <a:endParaRPr b="1" sz="1800">
              <a:solidFill>
                <a:schemeClr val="dk1"/>
              </a:solidFill>
              <a:latin typeface="Roboto"/>
              <a:ea typeface="Roboto"/>
              <a:cs typeface="Roboto"/>
              <a:sym typeface="Roboto"/>
            </a:endParaRPr>
          </a:p>
        </p:txBody>
      </p:sp>
      <p:pic>
        <p:nvPicPr>
          <p:cNvPr id="196" name="Google Shape;196;g211c3fdcd10_2_20"/>
          <p:cNvPicPr preferRelativeResize="0"/>
          <p:nvPr/>
        </p:nvPicPr>
        <p:blipFill>
          <a:blip r:embed="rId7">
            <a:alphaModFix/>
          </a:blip>
          <a:stretch>
            <a:fillRect/>
          </a:stretch>
        </p:blipFill>
        <p:spPr>
          <a:xfrm>
            <a:off x="7206100" y="3117276"/>
            <a:ext cx="4682625" cy="3520725"/>
          </a:xfrm>
          <a:prstGeom prst="rect">
            <a:avLst/>
          </a:prstGeom>
          <a:noFill/>
          <a:ln>
            <a:noFill/>
          </a:ln>
        </p:spPr>
      </p:pic>
      <p:sp>
        <p:nvSpPr>
          <p:cNvPr id="197" name="Google Shape;197;g211c3fdcd10_2_20"/>
          <p:cNvSpPr txBox="1"/>
          <p:nvPr/>
        </p:nvSpPr>
        <p:spPr>
          <a:xfrm>
            <a:off x="7206100" y="2596400"/>
            <a:ext cx="19773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EIP 35724134</a:t>
            </a:r>
            <a:endParaRPr b="1" sz="18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211c3fdcd10_2_42"/>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03" name="Google Shape;203;g211c3fdcd10_2_42"/>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Obtener Offset</a:t>
            </a:r>
            <a:endParaRPr b="1" i="0" sz="3200" u="none" cap="none" strike="noStrike">
              <a:solidFill>
                <a:schemeClr val="lt1"/>
              </a:solidFill>
              <a:latin typeface="Arial"/>
              <a:ea typeface="Arial"/>
              <a:cs typeface="Arial"/>
              <a:sym typeface="Arial"/>
            </a:endParaRPr>
          </a:p>
        </p:txBody>
      </p:sp>
      <p:pic>
        <p:nvPicPr>
          <p:cNvPr id="204" name="Google Shape;204;g211c3fdcd10_2_42"/>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205" name="Google Shape;205;g211c3fdcd10_2_42"/>
          <p:cNvSpPr txBox="1"/>
          <p:nvPr/>
        </p:nvSpPr>
        <p:spPr>
          <a:xfrm>
            <a:off x="6961434" y="4887775"/>
            <a:ext cx="28119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t/>
            </a:r>
            <a:endParaRPr b="1" i="0" sz="1800" u="none" cap="none" strike="noStrike">
              <a:solidFill>
                <a:schemeClr val="dk1"/>
              </a:solidFill>
              <a:latin typeface="Roboto"/>
              <a:ea typeface="Roboto"/>
              <a:cs typeface="Roboto"/>
              <a:sym typeface="Roboto"/>
            </a:endParaRPr>
          </a:p>
        </p:txBody>
      </p:sp>
      <p:sp>
        <p:nvSpPr>
          <p:cNvPr id="206" name="Google Shape;206;g211c3fdcd10_2_42"/>
          <p:cNvSpPr txBox="1"/>
          <p:nvPr/>
        </p:nvSpPr>
        <p:spPr>
          <a:xfrm>
            <a:off x="374500" y="1569788"/>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Usando una utilidad de Metasploit</a:t>
            </a:r>
            <a:endParaRPr b="1" sz="1800">
              <a:solidFill>
                <a:schemeClr val="dk1"/>
              </a:solidFill>
              <a:latin typeface="Roboto"/>
              <a:ea typeface="Roboto"/>
              <a:cs typeface="Roboto"/>
              <a:sym typeface="Roboto"/>
            </a:endParaRPr>
          </a:p>
        </p:txBody>
      </p:sp>
      <p:sp>
        <p:nvSpPr>
          <p:cNvPr id="207" name="Google Shape;207;g211c3fdcd10_2_42"/>
          <p:cNvSpPr txBox="1"/>
          <p:nvPr/>
        </p:nvSpPr>
        <p:spPr>
          <a:xfrm>
            <a:off x="8103813" y="2271313"/>
            <a:ext cx="19773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Offset 524</a:t>
            </a:r>
            <a:endParaRPr b="1" sz="1800">
              <a:solidFill>
                <a:schemeClr val="dk1"/>
              </a:solidFill>
              <a:latin typeface="Roboto"/>
              <a:ea typeface="Roboto"/>
              <a:cs typeface="Roboto"/>
              <a:sym typeface="Roboto"/>
            </a:endParaRPr>
          </a:p>
        </p:txBody>
      </p:sp>
      <p:pic>
        <p:nvPicPr>
          <p:cNvPr id="208" name="Google Shape;208;g211c3fdcd10_2_42"/>
          <p:cNvPicPr preferRelativeResize="0"/>
          <p:nvPr/>
        </p:nvPicPr>
        <p:blipFill>
          <a:blip r:embed="rId5">
            <a:alphaModFix/>
          </a:blip>
          <a:stretch>
            <a:fillRect/>
          </a:stretch>
        </p:blipFill>
        <p:spPr>
          <a:xfrm>
            <a:off x="374506" y="2159956"/>
            <a:ext cx="7457499" cy="656807"/>
          </a:xfrm>
          <a:prstGeom prst="rect">
            <a:avLst/>
          </a:prstGeom>
          <a:noFill/>
          <a:ln>
            <a:noFill/>
          </a:ln>
        </p:spPr>
      </p:pic>
      <p:pic>
        <p:nvPicPr>
          <p:cNvPr id="209" name="Google Shape;209;g211c3fdcd10_2_42"/>
          <p:cNvPicPr preferRelativeResize="0"/>
          <p:nvPr/>
        </p:nvPicPr>
        <p:blipFill>
          <a:blip r:embed="rId6">
            <a:alphaModFix/>
          </a:blip>
          <a:stretch>
            <a:fillRect/>
          </a:stretch>
        </p:blipFill>
        <p:spPr>
          <a:xfrm>
            <a:off x="374500" y="3463588"/>
            <a:ext cx="9752500" cy="777375"/>
          </a:xfrm>
          <a:prstGeom prst="rect">
            <a:avLst/>
          </a:prstGeom>
          <a:noFill/>
          <a:ln>
            <a:noFill/>
          </a:ln>
        </p:spPr>
      </p:pic>
      <p:sp>
        <p:nvSpPr>
          <p:cNvPr id="210" name="Google Shape;210;g211c3fdcd10_2_42"/>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Usando python</a:t>
            </a:r>
            <a:endParaRPr b="1" sz="1800">
              <a:solidFill>
                <a:schemeClr val="dk1"/>
              </a:solidFill>
              <a:latin typeface="Roboto"/>
              <a:ea typeface="Roboto"/>
              <a:cs typeface="Roboto"/>
              <a:sym typeface="Roboto"/>
            </a:endParaRPr>
          </a:p>
        </p:txBody>
      </p:sp>
      <p:pic>
        <p:nvPicPr>
          <p:cNvPr id="211" name="Google Shape;211;g211c3fdcd10_2_42"/>
          <p:cNvPicPr preferRelativeResize="0"/>
          <p:nvPr/>
        </p:nvPicPr>
        <p:blipFill>
          <a:blip r:embed="rId7">
            <a:alphaModFix/>
          </a:blip>
          <a:stretch>
            <a:fillRect/>
          </a:stretch>
        </p:blipFill>
        <p:spPr>
          <a:xfrm>
            <a:off x="374500" y="4589375"/>
            <a:ext cx="8130250" cy="1783975"/>
          </a:xfrm>
          <a:prstGeom prst="rect">
            <a:avLst/>
          </a:prstGeom>
          <a:noFill/>
          <a:ln>
            <a:noFill/>
          </a:ln>
        </p:spPr>
      </p:pic>
      <p:sp>
        <p:nvSpPr>
          <p:cNvPr id="212" name="Google Shape;212;g211c3fdcd10_2_42"/>
          <p:cNvSpPr txBox="1"/>
          <p:nvPr/>
        </p:nvSpPr>
        <p:spPr>
          <a:xfrm>
            <a:off x="9208713" y="4999113"/>
            <a:ext cx="19773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Pasar cadena</a:t>
            </a:r>
            <a:endParaRPr b="1" sz="18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211c3fdcd10_2_62"/>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18" name="Google Shape;218;g211c3fdcd10_2_62"/>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Obtener Offset</a:t>
            </a:r>
            <a:endParaRPr b="1" i="0" sz="3200" u="none" cap="none" strike="noStrike">
              <a:solidFill>
                <a:schemeClr val="lt1"/>
              </a:solidFill>
              <a:latin typeface="Arial"/>
              <a:ea typeface="Arial"/>
              <a:cs typeface="Arial"/>
              <a:sym typeface="Arial"/>
            </a:endParaRPr>
          </a:p>
        </p:txBody>
      </p:sp>
      <p:pic>
        <p:nvPicPr>
          <p:cNvPr id="219" name="Google Shape;219;g211c3fdcd10_2_62"/>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220" name="Google Shape;220;g211c3fdcd10_2_62"/>
          <p:cNvSpPr txBox="1"/>
          <p:nvPr/>
        </p:nvSpPr>
        <p:spPr>
          <a:xfrm>
            <a:off x="6013425" y="4287213"/>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21" name="Google Shape;221;g211c3fdcd10_2_62"/>
          <p:cNvSpPr txBox="1"/>
          <p:nvPr/>
        </p:nvSpPr>
        <p:spPr>
          <a:xfrm>
            <a:off x="8103813" y="2271313"/>
            <a:ext cx="19773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22" name="Google Shape;222;g211c3fdcd10_2_62"/>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pic>
        <p:nvPicPr>
          <p:cNvPr id="223" name="Google Shape;223;g211c3fdcd10_2_62"/>
          <p:cNvPicPr preferRelativeResize="0"/>
          <p:nvPr/>
        </p:nvPicPr>
        <p:blipFill>
          <a:blip r:embed="rId5">
            <a:alphaModFix/>
          </a:blip>
          <a:stretch>
            <a:fillRect/>
          </a:stretch>
        </p:blipFill>
        <p:spPr>
          <a:xfrm>
            <a:off x="252800" y="1921025"/>
            <a:ext cx="5182050" cy="4222200"/>
          </a:xfrm>
          <a:prstGeom prst="rect">
            <a:avLst/>
          </a:prstGeom>
          <a:noFill/>
          <a:ln>
            <a:noFill/>
          </a:ln>
        </p:spPr>
      </p:pic>
      <p:pic>
        <p:nvPicPr>
          <p:cNvPr id="224" name="Google Shape;224;g211c3fdcd10_2_62"/>
          <p:cNvPicPr preferRelativeResize="0"/>
          <p:nvPr/>
        </p:nvPicPr>
        <p:blipFill>
          <a:blip r:embed="rId6">
            <a:alphaModFix/>
          </a:blip>
          <a:stretch>
            <a:fillRect/>
          </a:stretch>
        </p:blipFill>
        <p:spPr>
          <a:xfrm>
            <a:off x="5701675" y="4162438"/>
            <a:ext cx="6386675" cy="683675"/>
          </a:xfrm>
          <a:prstGeom prst="rect">
            <a:avLst/>
          </a:prstGeom>
          <a:noFill/>
          <a:ln>
            <a:noFill/>
          </a:ln>
        </p:spPr>
      </p:pic>
      <p:sp>
        <p:nvSpPr>
          <p:cNvPr id="225" name="Google Shape;225;g211c3fdcd10_2_62"/>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Comportamiento en el debugger</a:t>
            </a:r>
            <a:endParaRPr b="1" sz="1800">
              <a:solidFill>
                <a:schemeClr val="dk1"/>
              </a:solidFill>
              <a:latin typeface="Roboto"/>
              <a:ea typeface="Roboto"/>
              <a:cs typeface="Roboto"/>
              <a:sym typeface="Roboto"/>
            </a:endParaRPr>
          </a:p>
        </p:txBody>
      </p:sp>
      <p:sp>
        <p:nvSpPr>
          <p:cNvPr id="226" name="Google Shape;226;g211c3fdcd10_2_62"/>
          <p:cNvSpPr txBox="1"/>
          <p:nvPr/>
        </p:nvSpPr>
        <p:spPr>
          <a:xfrm>
            <a:off x="5701671" y="3582675"/>
            <a:ext cx="26892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Usar de nuevo python</a:t>
            </a:r>
            <a:endParaRPr b="1" sz="18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211c3fdcd10_2_84"/>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32" name="Google Shape;232;g211c3fdcd10_2_84"/>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Obtener Offset</a:t>
            </a:r>
            <a:endParaRPr b="1" i="0" sz="3200" u="none" cap="none" strike="noStrike">
              <a:solidFill>
                <a:schemeClr val="lt1"/>
              </a:solidFill>
              <a:latin typeface="Arial"/>
              <a:ea typeface="Arial"/>
              <a:cs typeface="Arial"/>
              <a:sym typeface="Arial"/>
            </a:endParaRPr>
          </a:p>
        </p:txBody>
      </p:sp>
      <p:pic>
        <p:nvPicPr>
          <p:cNvPr id="233" name="Google Shape;233;g211c3fdcd10_2_84"/>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234" name="Google Shape;234;g211c3fdcd10_2_84"/>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35" name="Google Shape;235;g211c3fdcd10_2_84"/>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Comportamiento en el debugger</a:t>
            </a:r>
            <a:endParaRPr b="1" sz="1800">
              <a:solidFill>
                <a:schemeClr val="dk1"/>
              </a:solidFill>
              <a:latin typeface="Roboto"/>
              <a:ea typeface="Roboto"/>
              <a:cs typeface="Roboto"/>
              <a:sym typeface="Roboto"/>
            </a:endParaRPr>
          </a:p>
        </p:txBody>
      </p:sp>
      <p:pic>
        <p:nvPicPr>
          <p:cNvPr id="236" name="Google Shape;236;g211c3fdcd10_2_84"/>
          <p:cNvPicPr preferRelativeResize="0"/>
          <p:nvPr/>
        </p:nvPicPr>
        <p:blipFill>
          <a:blip r:embed="rId5">
            <a:alphaModFix/>
          </a:blip>
          <a:stretch>
            <a:fillRect/>
          </a:stretch>
        </p:blipFill>
        <p:spPr>
          <a:xfrm>
            <a:off x="252825" y="1898525"/>
            <a:ext cx="6232575" cy="4638200"/>
          </a:xfrm>
          <a:prstGeom prst="rect">
            <a:avLst/>
          </a:prstGeom>
          <a:noFill/>
          <a:ln>
            <a:noFill/>
          </a:ln>
        </p:spPr>
      </p:pic>
      <p:sp>
        <p:nvSpPr>
          <p:cNvPr id="237" name="Google Shape;237;g211c3fdcd10_2_84"/>
          <p:cNvSpPr txBox="1"/>
          <p:nvPr/>
        </p:nvSpPr>
        <p:spPr>
          <a:xfrm>
            <a:off x="7030000" y="3357225"/>
            <a:ext cx="3000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Contenido alojado en ESP</a:t>
            </a:r>
            <a:endParaRPr b="1" sz="1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g211c3fdcd10_2_101"/>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43" name="Google Shape;243;g211c3fdcd10_2_101"/>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Bad Chars</a:t>
            </a:r>
            <a:endParaRPr b="1" i="0" sz="3200" u="none" cap="none" strike="noStrike">
              <a:solidFill>
                <a:schemeClr val="lt1"/>
              </a:solidFill>
              <a:latin typeface="Arial"/>
              <a:ea typeface="Arial"/>
              <a:cs typeface="Arial"/>
              <a:sym typeface="Arial"/>
            </a:endParaRPr>
          </a:p>
        </p:txBody>
      </p:sp>
      <p:pic>
        <p:nvPicPr>
          <p:cNvPr id="244" name="Google Shape;244;g211c3fdcd10_2_101"/>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245" name="Google Shape;245;g211c3fdcd10_2_101"/>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46" name="Google Shape;246;g211c3fdcd10_2_101"/>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Generar</a:t>
            </a:r>
            <a:r>
              <a:rPr b="1" lang="es-ES" sz="1800">
                <a:solidFill>
                  <a:schemeClr val="dk1"/>
                </a:solidFill>
                <a:latin typeface="Roboto"/>
                <a:ea typeface="Roboto"/>
                <a:cs typeface="Roboto"/>
                <a:sym typeface="Roboto"/>
              </a:rPr>
              <a:t> entorno de trabajo</a:t>
            </a:r>
            <a:endParaRPr b="1" sz="1800">
              <a:solidFill>
                <a:schemeClr val="dk1"/>
              </a:solidFill>
              <a:latin typeface="Roboto"/>
              <a:ea typeface="Roboto"/>
              <a:cs typeface="Roboto"/>
              <a:sym typeface="Roboto"/>
            </a:endParaRPr>
          </a:p>
        </p:txBody>
      </p:sp>
      <p:sp>
        <p:nvSpPr>
          <p:cNvPr id="247" name="Google Shape;247;g211c3fdcd10_2_101"/>
          <p:cNvSpPr txBox="1"/>
          <p:nvPr/>
        </p:nvSpPr>
        <p:spPr>
          <a:xfrm>
            <a:off x="7030000" y="3357225"/>
            <a:ext cx="3000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pic>
        <p:nvPicPr>
          <p:cNvPr id="248" name="Google Shape;248;g211c3fdcd10_2_101"/>
          <p:cNvPicPr preferRelativeResize="0"/>
          <p:nvPr/>
        </p:nvPicPr>
        <p:blipFill>
          <a:blip r:embed="rId5">
            <a:alphaModFix/>
          </a:blip>
          <a:stretch>
            <a:fillRect/>
          </a:stretch>
        </p:blipFill>
        <p:spPr>
          <a:xfrm>
            <a:off x="252825" y="1819325"/>
            <a:ext cx="5756326" cy="4322025"/>
          </a:xfrm>
          <a:prstGeom prst="rect">
            <a:avLst/>
          </a:prstGeom>
          <a:noFill/>
          <a:ln>
            <a:noFill/>
          </a:ln>
        </p:spPr>
      </p:pic>
      <p:pic>
        <p:nvPicPr>
          <p:cNvPr id="249" name="Google Shape;249;g211c3fdcd10_2_101"/>
          <p:cNvPicPr preferRelativeResize="0"/>
          <p:nvPr/>
        </p:nvPicPr>
        <p:blipFill>
          <a:blip r:embed="rId6">
            <a:alphaModFix/>
          </a:blip>
          <a:stretch>
            <a:fillRect/>
          </a:stretch>
        </p:blipFill>
        <p:spPr>
          <a:xfrm>
            <a:off x="6317875" y="1832450"/>
            <a:ext cx="5734050" cy="4295775"/>
          </a:xfrm>
          <a:prstGeom prst="rect">
            <a:avLst/>
          </a:prstGeom>
          <a:noFill/>
          <a:ln>
            <a:noFill/>
          </a:ln>
        </p:spPr>
      </p:pic>
      <p:sp>
        <p:nvSpPr>
          <p:cNvPr id="250" name="Google Shape;250;g211c3fdcd10_2_101"/>
          <p:cNvSpPr txBox="1"/>
          <p:nvPr/>
        </p:nvSpPr>
        <p:spPr>
          <a:xfrm>
            <a:off x="6324090"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Generar lista de chars</a:t>
            </a:r>
            <a:endParaRPr b="1" sz="18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g211c3fdcd10_2_121"/>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56" name="Google Shape;256;g211c3fdcd10_2_121"/>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Bad Chars</a:t>
            </a:r>
            <a:endParaRPr b="1" i="0" sz="3200" u="none" cap="none" strike="noStrike">
              <a:solidFill>
                <a:schemeClr val="lt1"/>
              </a:solidFill>
              <a:latin typeface="Arial"/>
              <a:ea typeface="Arial"/>
              <a:cs typeface="Arial"/>
              <a:sym typeface="Arial"/>
            </a:endParaRPr>
          </a:p>
        </p:txBody>
      </p:sp>
      <p:pic>
        <p:nvPicPr>
          <p:cNvPr id="257" name="Google Shape;257;g211c3fdcd10_2_121"/>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258" name="Google Shape;258;g211c3fdcd10_2_121"/>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59" name="Google Shape;259;g211c3fdcd10_2_121"/>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60" name="Google Shape;260;g211c3fdcd10_2_121"/>
          <p:cNvSpPr txBox="1"/>
          <p:nvPr/>
        </p:nvSpPr>
        <p:spPr>
          <a:xfrm>
            <a:off x="7030000" y="3357225"/>
            <a:ext cx="3000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61" name="Google Shape;261;g211c3fdcd10_2_121"/>
          <p:cNvSpPr txBox="1"/>
          <p:nvPr/>
        </p:nvSpPr>
        <p:spPr>
          <a:xfrm>
            <a:off x="6324090"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pic>
        <p:nvPicPr>
          <p:cNvPr id="262" name="Google Shape;262;g211c3fdcd10_2_121"/>
          <p:cNvPicPr preferRelativeResize="0"/>
          <p:nvPr/>
        </p:nvPicPr>
        <p:blipFill>
          <a:blip r:embed="rId5">
            <a:alphaModFix/>
          </a:blip>
          <a:stretch>
            <a:fillRect/>
          </a:stretch>
        </p:blipFill>
        <p:spPr>
          <a:xfrm>
            <a:off x="374500" y="1565475"/>
            <a:ext cx="6489300" cy="4872375"/>
          </a:xfrm>
          <a:prstGeom prst="rect">
            <a:avLst/>
          </a:prstGeom>
          <a:noFill/>
          <a:ln>
            <a:noFill/>
          </a:ln>
        </p:spPr>
      </p:pic>
      <p:sp>
        <p:nvSpPr>
          <p:cNvPr id="263" name="Google Shape;263;g211c3fdcd10_2_121"/>
          <p:cNvSpPr txBox="1"/>
          <p:nvPr/>
        </p:nvSpPr>
        <p:spPr>
          <a:xfrm>
            <a:off x="7493925" y="2311225"/>
            <a:ext cx="3710400" cy="6834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Comparar </a:t>
            </a:r>
            <a:r>
              <a:rPr b="1" lang="es-ES" sz="1800">
                <a:solidFill>
                  <a:schemeClr val="dk1"/>
                </a:solidFill>
                <a:latin typeface="Roboto"/>
                <a:ea typeface="Roboto"/>
                <a:cs typeface="Roboto"/>
                <a:sym typeface="Roboto"/>
              </a:rPr>
              <a:t>qué</a:t>
            </a:r>
            <a:r>
              <a:rPr b="1" lang="es-ES" sz="1800">
                <a:solidFill>
                  <a:schemeClr val="dk1"/>
                </a:solidFill>
                <a:latin typeface="Roboto"/>
                <a:ea typeface="Roboto"/>
                <a:cs typeface="Roboto"/>
                <a:sym typeface="Roboto"/>
              </a:rPr>
              <a:t> Chars no son </a:t>
            </a:r>
            <a:r>
              <a:rPr b="1" lang="es-ES" sz="1800">
                <a:solidFill>
                  <a:schemeClr val="dk1"/>
                </a:solidFill>
                <a:latin typeface="Roboto"/>
                <a:ea typeface="Roboto"/>
                <a:cs typeface="Roboto"/>
                <a:sym typeface="Roboto"/>
              </a:rPr>
              <a:t>válidos</a:t>
            </a:r>
            <a:endParaRPr b="1" sz="18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211c3fdcd10_2_142"/>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69" name="Google Shape;269;g211c3fdcd10_2_142"/>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Opcode</a:t>
            </a:r>
            <a:endParaRPr b="1" i="0" sz="3200" u="none" cap="none" strike="noStrike">
              <a:solidFill>
                <a:schemeClr val="lt1"/>
              </a:solidFill>
              <a:latin typeface="Arial"/>
              <a:ea typeface="Arial"/>
              <a:cs typeface="Arial"/>
              <a:sym typeface="Arial"/>
            </a:endParaRPr>
          </a:p>
        </p:txBody>
      </p:sp>
      <p:pic>
        <p:nvPicPr>
          <p:cNvPr id="270" name="Google Shape;270;g211c3fdcd10_2_142"/>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271" name="Google Shape;271;g211c3fdcd10_2_142"/>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72" name="Google Shape;272;g211c3fdcd10_2_142"/>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73" name="Google Shape;273;g211c3fdcd10_2_142"/>
          <p:cNvSpPr txBox="1"/>
          <p:nvPr/>
        </p:nvSpPr>
        <p:spPr>
          <a:xfrm>
            <a:off x="7030000" y="3357225"/>
            <a:ext cx="3000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74" name="Google Shape;274;g211c3fdcd10_2_142"/>
          <p:cNvSpPr txBox="1"/>
          <p:nvPr/>
        </p:nvSpPr>
        <p:spPr>
          <a:xfrm>
            <a:off x="6324090"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pic>
        <p:nvPicPr>
          <p:cNvPr id="275" name="Google Shape;275;g211c3fdcd10_2_142"/>
          <p:cNvPicPr preferRelativeResize="0"/>
          <p:nvPr/>
        </p:nvPicPr>
        <p:blipFill rotWithShape="1">
          <a:blip r:embed="rId5">
            <a:alphaModFix/>
          </a:blip>
          <a:srcRect b="0" l="0" r="30714" t="0"/>
          <a:stretch/>
        </p:blipFill>
        <p:spPr>
          <a:xfrm>
            <a:off x="536150" y="2115550"/>
            <a:ext cx="6711551" cy="1222895"/>
          </a:xfrm>
          <a:prstGeom prst="rect">
            <a:avLst/>
          </a:prstGeom>
          <a:noFill/>
          <a:ln>
            <a:noFill/>
          </a:ln>
        </p:spPr>
      </p:pic>
      <p:sp>
        <p:nvSpPr>
          <p:cNvPr id="276" name="Google Shape;276;g211c3fdcd10_2_142"/>
          <p:cNvSpPr txBox="1"/>
          <p:nvPr/>
        </p:nvSpPr>
        <p:spPr>
          <a:xfrm>
            <a:off x="252825" y="1545525"/>
            <a:ext cx="3000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jmp ESP</a:t>
            </a:r>
            <a:endParaRPr b="1" sz="18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211c3fdcd10_2_160"/>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82" name="Google Shape;282;g211c3fdcd10_2_160"/>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Opcode</a:t>
            </a:r>
            <a:endParaRPr b="1" i="0" sz="3200" u="none" cap="none" strike="noStrike">
              <a:solidFill>
                <a:schemeClr val="lt1"/>
              </a:solidFill>
              <a:latin typeface="Arial"/>
              <a:ea typeface="Arial"/>
              <a:cs typeface="Arial"/>
              <a:sym typeface="Arial"/>
            </a:endParaRPr>
          </a:p>
        </p:txBody>
      </p:sp>
      <p:pic>
        <p:nvPicPr>
          <p:cNvPr id="283" name="Google Shape;283;g211c3fdcd10_2_160"/>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284" name="Google Shape;284;g211c3fdcd10_2_160"/>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85" name="Google Shape;285;g211c3fdcd10_2_160"/>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86" name="Google Shape;286;g211c3fdcd10_2_160"/>
          <p:cNvSpPr txBox="1"/>
          <p:nvPr/>
        </p:nvSpPr>
        <p:spPr>
          <a:xfrm>
            <a:off x="7030000" y="3357225"/>
            <a:ext cx="3000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87" name="Google Shape;287;g211c3fdcd10_2_160"/>
          <p:cNvSpPr txBox="1"/>
          <p:nvPr/>
        </p:nvSpPr>
        <p:spPr>
          <a:xfrm>
            <a:off x="6324090"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pic>
        <p:nvPicPr>
          <p:cNvPr id="288" name="Google Shape;288;g211c3fdcd10_2_160"/>
          <p:cNvPicPr preferRelativeResize="0"/>
          <p:nvPr/>
        </p:nvPicPr>
        <p:blipFill rotWithShape="1">
          <a:blip r:embed="rId5">
            <a:alphaModFix/>
          </a:blip>
          <a:srcRect b="0" l="0" r="0" t="0"/>
          <a:stretch/>
        </p:blipFill>
        <p:spPr>
          <a:xfrm>
            <a:off x="178400" y="1497275"/>
            <a:ext cx="6145701" cy="4604172"/>
          </a:xfrm>
          <a:prstGeom prst="rect">
            <a:avLst/>
          </a:prstGeom>
          <a:noFill/>
          <a:ln>
            <a:noFill/>
          </a:ln>
        </p:spPr>
      </p:pic>
      <p:pic>
        <p:nvPicPr>
          <p:cNvPr id="289" name="Google Shape;289;g211c3fdcd10_2_160"/>
          <p:cNvPicPr preferRelativeResize="0"/>
          <p:nvPr/>
        </p:nvPicPr>
        <p:blipFill rotWithShape="1">
          <a:blip r:embed="rId6">
            <a:alphaModFix/>
          </a:blip>
          <a:srcRect b="42778" l="0" r="0" t="0"/>
          <a:stretch/>
        </p:blipFill>
        <p:spPr>
          <a:xfrm>
            <a:off x="6541825" y="1549550"/>
            <a:ext cx="5266225" cy="2153975"/>
          </a:xfrm>
          <a:prstGeom prst="rect">
            <a:avLst/>
          </a:prstGeom>
          <a:noFill/>
          <a:ln>
            <a:noFill/>
          </a:ln>
        </p:spPr>
      </p:pic>
      <p:pic>
        <p:nvPicPr>
          <p:cNvPr id="290" name="Google Shape;290;g211c3fdcd10_2_160"/>
          <p:cNvPicPr preferRelativeResize="0"/>
          <p:nvPr/>
        </p:nvPicPr>
        <p:blipFill rotWithShape="1">
          <a:blip r:embed="rId7">
            <a:alphaModFix/>
          </a:blip>
          <a:srcRect b="72843" l="0" r="0" t="0"/>
          <a:stretch/>
        </p:blipFill>
        <p:spPr>
          <a:xfrm>
            <a:off x="6541825" y="4388175"/>
            <a:ext cx="5266225" cy="116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211c3fdcd10_2_178"/>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96" name="Google Shape;296;g211c3fdcd10_2_178"/>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Shellcode</a:t>
            </a:r>
            <a:endParaRPr b="1" i="0" sz="3200" u="none" cap="none" strike="noStrike">
              <a:solidFill>
                <a:schemeClr val="lt1"/>
              </a:solidFill>
              <a:latin typeface="Arial"/>
              <a:ea typeface="Arial"/>
              <a:cs typeface="Arial"/>
              <a:sym typeface="Arial"/>
            </a:endParaRPr>
          </a:p>
        </p:txBody>
      </p:sp>
      <p:pic>
        <p:nvPicPr>
          <p:cNvPr id="297" name="Google Shape;297;g211c3fdcd10_2_178"/>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298" name="Google Shape;298;g211c3fdcd10_2_178"/>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299" name="Google Shape;299;g211c3fdcd10_2_178"/>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00" name="Google Shape;300;g211c3fdcd10_2_178"/>
          <p:cNvSpPr txBox="1"/>
          <p:nvPr/>
        </p:nvSpPr>
        <p:spPr>
          <a:xfrm>
            <a:off x="6324090"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pic>
        <p:nvPicPr>
          <p:cNvPr id="301" name="Google Shape;301;g211c3fdcd10_2_178"/>
          <p:cNvPicPr preferRelativeResize="0"/>
          <p:nvPr/>
        </p:nvPicPr>
        <p:blipFill>
          <a:blip r:embed="rId5">
            <a:alphaModFix/>
          </a:blip>
          <a:stretch>
            <a:fillRect/>
          </a:stretch>
        </p:blipFill>
        <p:spPr>
          <a:xfrm>
            <a:off x="150400" y="1819325"/>
            <a:ext cx="7399575" cy="4100850"/>
          </a:xfrm>
          <a:prstGeom prst="rect">
            <a:avLst/>
          </a:prstGeom>
          <a:noFill/>
          <a:ln>
            <a:noFill/>
          </a:ln>
        </p:spPr>
      </p:pic>
      <p:sp>
        <p:nvSpPr>
          <p:cNvPr id="302" name="Google Shape;302;g211c3fdcd10_2_178"/>
          <p:cNvSpPr txBox="1"/>
          <p:nvPr/>
        </p:nvSpPr>
        <p:spPr>
          <a:xfrm>
            <a:off x="7878450" y="2993575"/>
            <a:ext cx="3000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Obtener Shellcode</a:t>
            </a:r>
            <a:endParaRPr b="1" sz="18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211c3fdcd10_2_193"/>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08" name="Google Shape;308;g211c3fdcd10_2_193"/>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exploit.py</a:t>
            </a:r>
            <a:endParaRPr b="1" i="0" sz="3200" u="none" cap="none" strike="noStrike">
              <a:solidFill>
                <a:schemeClr val="lt1"/>
              </a:solidFill>
              <a:latin typeface="Arial"/>
              <a:ea typeface="Arial"/>
              <a:cs typeface="Arial"/>
              <a:sym typeface="Arial"/>
            </a:endParaRPr>
          </a:p>
        </p:txBody>
      </p:sp>
      <p:pic>
        <p:nvPicPr>
          <p:cNvPr id="309" name="Google Shape;309;g211c3fdcd10_2_193"/>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310" name="Google Shape;310;g211c3fdcd10_2_193"/>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11" name="Google Shape;311;g211c3fdcd10_2_193"/>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12" name="Google Shape;312;g211c3fdcd10_2_193"/>
          <p:cNvSpPr txBox="1"/>
          <p:nvPr/>
        </p:nvSpPr>
        <p:spPr>
          <a:xfrm>
            <a:off x="6324090"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pic>
        <p:nvPicPr>
          <p:cNvPr id="313" name="Google Shape;313;g211c3fdcd10_2_193"/>
          <p:cNvPicPr preferRelativeResize="0"/>
          <p:nvPr/>
        </p:nvPicPr>
        <p:blipFill>
          <a:blip r:embed="rId5">
            <a:alphaModFix/>
          </a:blip>
          <a:stretch>
            <a:fillRect/>
          </a:stretch>
        </p:blipFill>
        <p:spPr>
          <a:xfrm>
            <a:off x="374488" y="1603513"/>
            <a:ext cx="5876925" cy="4981575"/>
          </a:xfrm>
          <a:prstGeom prst="rect">
            <a:avLst/>
          </a:prstGeom>
          <a:noFill/>
          <a:ln>
            <a:noFill/>
          </a:ln>
        </p:spPr>
      </p:pic>
      <p:sp>
        <p:nvSpPr>
          <p:cNvPr id="314" name="Google Shape;314;g211c3fdcd10_2_193"/>
          <p:cNvSpPr txBox="1"/>
          <p:nvPr/>
        </p:nvSpPr>
        <p:spPr>
          <a:xfrm>
            <a:off x="6324100" y="2408450"/>
            <a:ext cx="5514000" cy="6834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Recopilar </a:t>
            </a:r>
            <a:r>
              <a:rPr b="1" lang="es-ES" sz="1800">
                <a:solidFill>
                  <a:schemeClr val="dk1"/>
                </a:solidFill>
                <a:latin typeface="Roboto"/>
                <a:ea typeface="Roboto"/>
                <a:cs typeface="Roboto"/>
                <a:sym typeface="Roboto"/>
              </a:rPr>
              <a:t>datos</a:t>
            </a:r>
            <a:r>
              <a:rPr b="1" lang="es-ES" sz="1800">
                <a:solidFill>
                  <a:schemeClr val="dk1"/>
                </a:solidFill>
                <a:latin typeface="Roboto"/>
                <a:ea typeface="Roboto"/>
                <a:cs typeface="Roboto"/>
                <a:sym typeface="Roboto"/>
              </a:rPr>
              <a:t> obtenidos durante el </a:t>
            </a:r>
            <a:r>
              <a:rPr b="1" lang="es-ES" sz="1800">
                <a:solidFill>
                  <a:schemeClr val="dk1"/>
                </a:solidFill>
                <a:latin typeface="Roboto"/>
                <a:ea typeface="Roboto"/>
                <a:cs typeface="Roboto"/>
                <a:sym typeface="Roboto"/>
              </a:rPr>
              <a:t>análisis</a:t>
            </a:r>
            <a:r>
              <a:rPr b="1" lang="es-ES" sz="1800">
                <a:solidFill>
                  <a:schemeClr val="dk1"/>
                </a:solidFill>
                <a:latin typeface="Roboto"/>
                <a:ea typeface="Roboto"/>
                <a:cs typeface="Roboto"/>
                <a:sym typeface="Roboto"/>
              </a:rPr>
              <a:t> y crear el payload</a:t>
            </a:r>
            <a:endParaRPr b="1" sz="18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g211c3fdcd10_0_46"/>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94" name="Google Shape;94;g211c3fdcd10_0_46"/>
          <p:cNvSpPr txBox="1"/>
          <p:nvPr/>
        </p:nvSpPr>
        <p:spPr>
          <a:xfrm>
            <a:off x="792275" y="1770898"/>
            <a:ext cx="10320600" cy="1727400"/>
          </a:xfrm>
          <a:prstGeom prst="rect">
            <a:avLst/>
          </a:prstGeom>
          <a:noFill/>
          <a:ln>
            <a:noFill/>
          </a:ln>
        </p:spPr>
        <p:txBody>
          <a:bodyPr anchorCtr="0" anchor="t" bIns="45700" lIns="91425" spcFirstLastPara="1" rIns="91425" wrap="square" tIns="45700">
            <a:normAutofit/>
          </a:bodyPr>
          <a:lstStyle/>
          <a:p>
            <a:pPr indent="0" lvl="0" marL="457200" marR="0" rtl="0" algn="just">
              <a:lnSpc>
                <a:spcPct val="90000"/>
              </a:lnSpc>
              <a:spcBef>
                <a:spcPts val="0"/>
              </a:spcBef>
              <a:spcAft>
                <a:spcPts val="0"/>
              </a:spcAft>
              <a:buNone/>
            </a:pPr>
            <a:r>
              <a:rPr lang="es-ES" sz="1800">
                <a:solidFill>
                  <a:schemeClr val="dk1"/>
                </a:solidFill>
                <a:latin typeface="Roboto"/>
                <a:ea typeface="Roboto"/>
                <a:cs typeface="Roboto"/>
                <a:sym typeface="Roboto"/>
              </a:rPr>
              <a:t>Es una vulnerabilidad de seguridad común que ocurre cuando un programa almacena una estructura de datos, como un buffer de cadena, en la pila y no verifica la cantidad de bytes copiados en esta estructura. Cuando se copian datos excesivos a la pila, los bytes adicionales pueden sobrescribir otros datos, incluida la dirección de retorno almacenada. Si el contenido del buffer se manipula de manera específica, esto puede permitir que un atacante ejecute código dentro del buffer, tomando el control del flujo de ejecución del programa.</a:t>
            </a:r>
            <a:endParaRPr b="0" i="0" sz="1800" u="none" cap="none" strike="noStrike">
              <a:solidFill>
                <a:schemeClr val="dk1"/>
              </a:solidFill>
              <a:latin typeface="Roboto"/>
              <a:ea typeface="Roboto"/>
              <a:cs typeface="Roboto"/>
              <a:sym typeface="Roboto"/>
            </a:endParaRPr>
          </a:p>
        </p:txBody>
      </p:sp>
      <p:sp>
        <p:nvSpPr>
          <p:cNvPr id="95" name="Google Shape;95;g211c3fdcd10_0_46"/>
          <p:cNvSpPr txBox="1"/>
          <p:nvPr/>
        </p:nvSpPr>
        <p:spPr>
          <a:xfrm>
            <a:off x="946958" y="238803"/>
            <a:ext cx="56286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a:t>
            </a:r>
            <a:endParaRPr b="1" i="0" sz="3200" u="none" cap="none" strike="noStrike">
              <a:solidFill>
                <a:schemeClr val="lt1"/>
              </a:solidFill>
              <a:latin typeface="Arial"/>
              <a:ea typeface="Arial"/>
              <a:cs typeface="Arial"/>
              <a:sym typeface="Arial"/>
            </a:endParaRPr>
          </a:p>
        </p:txBody>
      </p:sp>
      <p:pic>
        <p:nvPicPr>
          <p:cNvPr id="96" name="Google Shape;96;g211c3fdcd10_0_46"/>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pic>
        <p:nvPicPr>
          <p:cNvPr id="97" name="Google Shape;97;g211c3fdcd10_0_46"/>
          <p:cNvPicPr preferRelativeResize="0"/>
          <p:nvPr/>
        </p:nvPicPr>
        <p:blipFill>
          <a:blip r:embed="rId5">
            <a:alphaModFix/>
          </a:blip>
          <a:stretch>
            <a:fillRect/>
          </a:stretch>
        </p:blipFill>
        <p:spPr>
          <a:xfrm>
            <a:off x="1248200" y="3608788"/>
            <a:ext cx="4419600" cy="2638425"/>
          </a:xfrm>
          <a:prstGeom prst="rect">
            <a:avLst/>
          </a:prstGeom>
          <a:noFill/>
          <a:ln>
            <a:noFill/>
          </a:ln>
        </p:spPr>
      </p:pic>
      <p:pic>
        <p:nvPicPr>
          <p:cNvPr id="98" name="Google Shape;98;g211c3fdcd10_0_46"/>
          <p:cNvPicPr preferRelativeResize="0"/>
          <p:nvPr/>
        </p:nvPicPr>
        <p:blipFill>
          <a:blip r:embed="rId6">
            <a:alphaModFix/>
          </a:blip>
          <a:stretch>
            <a:fillRect/>
          </a:stretch>
        </p:blipFill>
        <p:spPr>
          <a:xfrm>
            <a:off x="5903788" y="3750350"/>
            <a:ext cx="5762625" cy="177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211c3fdcd10_2_205"/>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20" name="Google Shape;320;g211c3fdcd10_2_205"/>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a:t>
            </a:r>
            <a:r>
              <a:rPr b="1" lang="es-ES" sz="3200">
                <a:solidFill>
                  <a:schemeClr val="lt1"/>
                </a:solidFill>
              </a:rPr>
              <a:t>Ejecución</a:t>
            </a:r>
            <a:endParaRPr b="1" i="0" sz="3200" u="none" cap="none" strike="noStrike">
              <a:solidFill>
                <a:schemeClr val="lt1"/>
              </a:solidFill>
              <a:latin typeface="Arial"/>
              <a:ea typeface="Arial"/>
              <a:cs typeface="Arial"/>
              <a:sym typeface="Arial"/>
            </a:endParaRPr>
          </a:p>
        </p:txBody>
      </p:sp>
      <p:pic>
        <p:nvPicPr>
          <p:cNvPr id="321" name="Google Shape;321;g211c3fdcd10_2_205"/>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322" name="Google Shape;322;g211c3fdcd10_2_205"/>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23" name="Google Shape;323;g211c3fdcd10_2_205"/>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24" name="Google Shape;324;g211c3fdcd10_2_205"/>
          <p:cNvSpPr txBox="1"/>
          <p:nvPr/>
        </p:nvSpPr>
        <p:spPr>
          <a:xfrm>
            <a:off x="6324090"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pic>
        <p:nvPicPr>
          <p:cNvPr id="325" name="Google Shape;325;g211c3fdcd10_2_205"/>
          <p:cNvPicPr preferRelativeResize="0"/>
          <p:nvPr/>
        </p:nvPicPr>
        <p:blipFill rotWithShape="1">
          <a:blip r:embed="rId5">
            <a:alphaModFix/>
          </a:blip>
          <a:srcRect b="72706" l="0" r="63848" t="0"/>
          <a:stretch/>
        </p:blipFill>
        <p:spPr>
          <a:xfrm>
            <a:off x="305150" y="1439538"/>
            <a:ext cx="4009800" cy="1221950"/>
          </a:xfrm>
          <a:prstGeom prst="rect">
            <a:avLst/>
          </a:prstGeom>
          <a:noFill/>
          <a:ln>
            <a:noFill/>
          </a:ln>
        </p:spPr>
      </p:pic>
      <p:pic>
        <p:nvPicPr>
          <p:cNvPr id="326" name="Google Shape;326;g211c3fdcd10_2_205"/>
          <p:cNvPicPr preferRelativeResize="0"/>
          <p:nvPr/>
        </p:nvPicPr>
        <p:blipFill>
          <a:blip r:embed="rId6">
            <a:alphaModFix/>
          </a:blip>
          <a:stretch>
            <a:fillRect/>
          </a:stretch>
        </p:blipFill>
        <p:spPr>
          <a:xfrm>
            <a:off x="374500" y="2958038"/>
            <a:ext cx="3924300" cy="1371600"/>
          </a:xfrm>
          <a:prstGeom prst="rect">
            <a:avLst/>
          </a:prstGeom>
          <a:noFill/>
          <a:ln>
            <a:noFill/>
          </a:ln>
        </p:spPr>
      </p:pic>
      <p:pic>
        <p:nvPicPr>
          <p:cNvPr id="327" name="Google Shape;327;g211c3fdcd10_2_205"/>
          <p:cNvPicPr preferRelativeResize="0"/>
          <p:nvPr/>
        </p:nvPicPr>
        <p:blipFill>
          <a:blip r:embed="rId7">
            <a:alphaModFix/>
          </a:blip>
          <a:stretch>
            <a:fillRect/>
          </a:stretch>
        </p:blipFill>
        <p:spPr>
          <a:xfrm>
            <a:off x="4612300" y="1385228"/>
            <a:ext cx="6931500" cy="52619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g211c3fdcd10_2_248"/>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33" name="Google Shape;333;g211c3fdcd10_2_248"/>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a:t>
            </a:r>
            <a:r>
              <a:rPr b="1" lang="es-ES" sz="3200">
                <a:solidFill>
                  <a:schemeClr val="lt1"/>
                </a:solidFill>
              </a:rPr>
              <a:t>Ejecución</a:t>
            </a:r>
            <a:endParaRPr b="1" i="0" sz="3200" u="none" cap="none" strike="noStrike">
              <a:solidFill>
                <a:schemeClr val="lt1"/>
              </a:solidFill>
              <a:latin typeface="Arial"/>
              <a:ea typeface="Arial"/>
              <a:cs typeface="Arial"/>
              <a:sym typeface="Arial"/>
            </a:endParaRPr>
          </a:p>
        </p:txBody>
      </p:sp>
      <p:pic>
        <p:nvPicPr>
          <p:cNvPr id="334" name="Google Shape;334;g211c3fdcd10_2_248"/>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335" name="Google Shape;335;g211c3fdcd10_2_248"/>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36" name="Google Shape;336;g211c3fdcd10_2_248"/>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37" name="Google Shape;337;g211c3fdcd10_2_248"/>
          <p:cNvSpPr txBox="1"/>
          <p:nvPr/>
        </p:nvSpPr>
        <p:spPr>
          <a:xfrm>
            <a:off x="6324090"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pic>
        <p:nvPicPr>
          <p:cNvPr id="338" name="Google Shape;338;g211c3fdcd10_2_248"/>
          <p:cNvPicPr preferRelativeResize="0"/>
          <p:nvPr/>
        </p:nvPicPr>
        <p:blipFill rotWithShape="1">
          <a:blip r:embed="rId5">
            <a:alphaModFix/>
          </a:blip>
          <a:srcRect b="0" l="0" r="49535" t="0"/>
          <a:stretch/>
        </p:blipFill>
        <p:spPr>
          <a:xfrm>
            <a:off x="455900" y="1385224"/>
            <a:ext cx="6421049" cy="5136075"/>
          </a:xfrm>
          <a:prstGeom prst="rect">
            <a:avLst/>
          </a:prstGeom>
          <a:noFill/>
          <a:ln>
            <a:noFill/>
          </a:ln>
        </p:spPr>
      </p:pic>
      <p:pic>
        <p:nvPicPr>
          <p:cNvPr id="339" name="Google Shape;339;g211c3fdcd10_2_248" title="Zach Mdx Mandala Exchange GIF"/>
          <p:cNvPicPr preferRelativeResize="0"/>
          <p:nvPr/>
        </p:nvPicPr>
        <p:blipFill>
          <a:blip r:embed="rId6">
            <a:alphaModFix/>
          </a:blip>
          <a:stretch>
            <a:fillRect/>
          </a:stretch>
        </p:blipFill>
        <p:spPr>
          <a:xfrm>
            <a:off x="8664700" y="3431425"/>
            <a:ext cx="3110825" cy="308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211c3fdcd10_2_220"/>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45" name="Google Shape;345;g211c3fdcd10_2_220"/>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Mitigaciones</a:t>
            </a:r>
            <a:endParaRPr b="1" i="0" sz="3200" u="none" cap="none" strike="noStrike">
              <a:solidFill>
                <a:schemeClr val="lt1"/>
              </a:solidFill>
              <a:latin typeface="Arial"/>
              <a:ea typeface="Arial"/>
              <a:cs typeface="Arial"/>
              <a:sym typeface="Arial"/>
            </a:endParaRPr>
          </a:p>
        </p:txBody>
      </p:sp>
      <p:pic>
        <p:nvPicPr>
          <p:cNvPr id="346" name="Google Shape;346;g211c3fdcd10_2_220"/>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347" name="Google Shape;347;g211c3fdcd10_2_220"/>
          <p:cNvSpPr txBox="1"/>
          <p:nvPr/>
        </p:nvSpPr>
        <p:spPr>
          <a:xfrm>
            <a:off x="374500" y="2923125"/>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48" name="Google Shape;348;g211c3fdcd10_2_220"/>
          <p:cNvSpPr txBox="1"/>
          <p:nvPr/>
        </p:nvSpPr>
        <p:spPr>
          <a:xfrm>
            <a:off x="252815"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49" name="Google Shape;349;g211c3fdcd10_2_220"/>
          <p:cNvSpPr txBox="1"/>
          <p:nvPr/>
        </p:nvSpPr>
        <p:spPr>
          <a:xfrm>
            <a:off x="6324090" y="1385225"/>
            <a:ext cx="44118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
        <p:nvSpPr>
          <p:cNvPr id="350" name="Google Shape;350;g211c3fdcd10_2_220"/>
          <p:cNvSpPr txBox="1"/>
          <p:nvPr/>
        </p:nvSpPr>
        <p:spPr>
          <a:xfrm>
            <a:off x="1501325" y="2923125"/>
            <a:ext cx="5166300" cy="1431600"/>
          </a:xfrm>
          <a:prstGeom prst="rect">
            <a:avLst/>
          </a:prstGeom>
          <a:noFill/>
          <a:ln>
            <a:noFill/>
          </a:ln>
        </p:spPr>
        <p:txBody>
          <a:bodyPr anchorCtr="0" anchor="t" bIns="91425" lIns="91425" spcFirstLastPara="1" rIns="91425" wrap="square" tIns="91425">
            <a:spAutoFit/>
          </a:bodyPr>
          <a:lstStyle/>
          <a:p>
            <a:pPr indent="-381000" lvl="0" marL="457200" rtl="0" algn="just">
              <a:lnSpc>
                <a:spcPct val="90000"/>
              </a:lnSpc>
              <a:spcBef>
                <a:spcPts val="0"/>
              </a:spcBef>
              <a:spcAft>
                <a:spcPts val="0"/>
              </a:spcAft>
              <a:buClr>
                <a:schemeClr val="dk1"/>
              </a:buClr>
              <a:buSzPts val="2400"/>
              <a:buFont typeface="Roboto"/>
              <a:buChar char="●"/>
            </a:pPr>
            <a:r>
              <a:rPr b="1" lang="es-ES" sz="2400">
                <a:solidFill>
                  <a:schemeClr val="dk1"/>
                </a:solidFill>
                <a:latin typeface="Roboto"/>
                <a:ea typeface="Roboto"/>
                <a:cs typeface="Roboto"/>
                <a:sym typeface="Roboto"/>
              </a:rPr>
              <a:t>Control de Datos en Código</a:t>
            </a:r>
            <a:endParaRPr b="1" sz="2400">
              <a:solidFill>
                <a:schemeClr val="dk1"/>
              </a:solidFill>
              <a:latin typeface="Roboto"/>
              <a:ea typeface="Roboto"/>
              <a:cs typeface="Roboto"/>
              <a:sym typeface="Roboto"/>
            </a:endParaRPr>
          </a:p>
          <a:p>
            <a:pPr indent="-381000" lvl="0" marL="457200" rtl="0" algn="just">
              <a:lnSpc>
                <a:spcPct val="90000"/>
              </a:lnSpc>
              <a:spcBef>
                <a:spcPts val="0"/>
              </a:spcBef>
              <a:spcAft>
                <a:spcPts val="0"/>
              </a:spcAft>
              <a:buClr>
                <a:schemeClr val="dk1"/>
              </a:buClr>
              <a:buSzPts val="2400"/>
              <a:buFont typeface="Roboto"/>
              <a:buChar char="●"/>
            </a:pPr>
            <a:r>
              <a:rPr b="1" lang="es-ES" sz="2400">
                <a:solidFill>
                  <a:schemeClr val="dk1"/>
                </a:solidFill>
                <a:latin typeface="Roboto"/>
                <a:ea typeface="Roboto"/>
                <a:cs typeface="Roboto"/>
                <a:sym typeface="Roboto"/>
              </a:rPr>
              <a:t>Sistema Operativo</a:t>
            </a:r>
            <a:endParaRPr b="1" sz="2400">
              <a:solidFill>
                <a:schemeClr val="dk1"/>
              </a:solidFill>
              <a:latin typeface="Roboto"/>
              <a:ea typeface="Roboto"/>
              <a:cs typeface="Roboto"/>
              <a:sym typeface="Roboto"/>
            </a:endParaRPr>
          </a:p>
          <a:p>
            <a:pPr indent="-381000" lvl="0" marL="457200" rtl="0" algn="just">
              <a:lnSpc>
                <a:spcPct val="90000"/>
              </a:lnSpc>
              <a:spcBef>
                <a:spcPts val="0"/>
              </a:spcBef>
              <a:spcAft>
                <a:spcPts val="0"/>
              </a:spcAft>
              <a:buClr>
                <a:schemeClr val="dk1"/>
              </a:buClr>
              <a:buSzPts val="2400"/>
              <a:buFont typeface="Roboto"/>
              <a:buChar char="●"/>
            </a:pPr>
            <a:r>
              <a:rPr b="1" lang="es-ES" sz="2400">
                <a:solidFill>
                  <a:schemeClr val="dk1"/>
                </a:solidFill>
                <a:latin typeface="Roboto"/>
                <a:ea typeface="Roboto"/>
                <a:cs typeface="Roboto"/>
                <a:sym typeface="Roboto"/>
              </a:rPr>
              <a:t>Compilador</a:t>
            </a:r>
            <a:endParaRPr b="1" sz="2400">
              <a:solidFill>
                <a:schemeClr val="dk1"/>
              </a:solidFill>
              <a:latin typeface="Roboto"/>
              <a:ea typeface="Roboto"/>
              <a:cs typeface="Roboto"/>
              <a:sym typeface="Roboto"/>
            </a:endParaRPr>
          </a:p>
          <a:p>
            <a:pPr indent="0" lvl="0" marL="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g211c3fdcd10_0_9"/>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56" name="Google Shape;356;g211c3fdcd10_0_9"/>
          <p:cNvSpPr txBox="1"/>
          <p:nvPr/>
        </p:nvSpPr>
        <p:spPr>
          <a:xfrm>
            <a:off x="946958" y="238803"/>
            <a:ext cx="56286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String Format Vulnerability</a:t>
            </a:r>
            <a:endParaRPr b="1" i="0" sz="3200" u="none" cap="none" strike="noStrike">
              <a:solidFill>
                <a:schemeClr val="lt1"/>
              </a:solidFill>
              <a:latin typeface="Arial"/>
              <a:ea typeface="Arial"/>
              <a:cs typeface="Arial"/>
              <a:sym typeface="Arial"/>
            </a:endParaRPr>
          </a:p>
        </p:txBody>
      </p:sp>
      <p:pic>
        <p:nvPicPr>
          <p:cNvPr id="357" name="Google Shape;357;g211c3fdcd10_0_9"/>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pic>
        <p:nvPicPr>
          <p:cNvPr id="358" name="Google Shape;358;g211c3fdcd10_0_9"/>
          <p:cNvPicPr preferRelativeResize="0"/>
          <p:nvPr/>
        </p:nvPicPr>
        <p:blipFill>
          <a:blip r:embed="rId5">
            <a:alphaModFix/>
          </a:blip>
          <a:stretch>
            <a:fillRect/>
          </a:stretch>
        </p:blipFill>
        <p:spPr>
          <a:xfrm>
            <a:off x="1057700" y="3235375"/>
            <a:ext cx="6383450" cy="1836725"/>
          </a:xfrm>
          <a:prstGeom prst="rect">
            <a:avLst/>
          </a:prstGeom>
          <a:noFill/>
          <a:ln>
            <a:noFill/>
          </a:ln>
        </p:spPr>
      </p:pic>
      <p:sp>
        <p:nvSpPr>
          <p:cNvPr id="359" name="Google Shape;359;g211c3fdcd10_0_9"/>
          <p:cNvSpPr txBox="1"/>
          <p:nvPr/>
        </p:nvSpPr>
        <p:spPr>
          <a:xfrm>
            <a:off x="1057700" y="1533975"/>
            <a:ext cx="9888900" cy="203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800">
                <a:solidFill>
                  <a:schemeClr val="dk1"/>
                </a:solidFill>
                <a:latin typeface="Roboto"/>
                <a:ea typeface="Roboto"/>
                <a:cs typeface="Roboto"/>
                <a:sym typeface="Roboto"/>
              </a:rPr>
              <a:t>La vulnerabilidad de cadena de formato es una falla de seguridad que ocurre cuando una aplicación permite que una cadena de formato controlada por el usuario sea pasada a una función de formato, como </a:t>
            </a:r>
            <a:r>
              <a:rPr lang="es-ES" sz="1800">
                <a:solidFill>
                  <a:srgbClr val="188038"/>
                </a:solidFill>
                <a:latin typeface="Roboto"/>
                <a:ea typeface="Roboto"/>
                <a:cs typeface="Roboto"/>
                <a:sym typeface="Roboto"/>
              </a:rPr>
              <a:t>printf</a:t>
            </a:r>
            <a:r>
              <a:rPr lang="es-ES" sz="1800">
                <a:solidFill>
                  <a:schemeClr val="dk1"/>
                </a:solidFill>
                <a:latin typeface="Roboto"/>
                <a:ea typeface="Roboto"/>
                <a:cs typeface="Roboto"/>
                <a:sym typeface="Roboto"/>
              </a:rPr>
              <a:t> en C, sin la validación adecuada. Esto permite a los atacantes manipular la cadena de formato para leer o escribir en la memoria del programa de maneras no previstas.</a:t>
            </a:r>
            <a:endParaRPr sz="1800">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g211c3fdcd10_1_4"/>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65" name="Google Shape;365;g211c3fdcd10_1_4"/>
          <p:cNvSpPr txBox="1"/>
          <p:nvPr/>
        </p:nvSpPr>
        <p:spPr>
          <a:xfrm>
            <a:off x="946958" y="238803"/>
            <a:ext cx="56286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¿Cómo funciona?</a:t>
            </a:r>
            <a:endParaRPr b="1" i="0" sz="3200" u="none" cap="none" strike="noStrike">
              <a:solidFill>
                <a:schemeClr val="lt1"/>
              </a:solidFill>
              <a:latin typeface="Arial"/>
              <a:ea typeface="Arial"/>
              <a:cs typeface="Arial"/>
              <a:sym typeface="Arial"/>
            </a:endParaRPr>
          </a:p>
        </p:txBody>
      </p:sp>
      <p:pic>
        <p:nvPicPr>
          <p:cNvPr id="366" name="Google Shape;366;g211c3fdcd10_1_4"/>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367" name="Google Shape;367;g211c3fdcd10_1_4"/>
          <p:cNvSpPr txBox="1"/>
          <p:nvPr/>
        </p:nvSpPr>
        <p:spPr>
          <a:xfrm>
            <a:off x="1057700" y="1533975"/>
            <a:ext cx="9888900" cy="203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sz="1800">
                <a:solidFill>
                  <a:schemeClr val="dk1"/>
                </a:solidFill>
                <a:latin typeface="Roboto"/>
                <a:ea typeface="Roboto"/>
                <a:cs typeface="Roboto"/>
                <a:sym typeface="Roboto"/>
              </a:rPr>
              <a:t>En funciones de formato como </a:t>
            </a:r>
            <a:r>
              <a:rPr lang="es-ES" sz="1800">
                <a:solidFill>
                  <a:srgbClr val="188038"/>
                </a:solidFill>
                <a:latin typeface="Roboto"/>
                <a:ea typeface="Roboto"/>
                <a:cs typeface="Roboto"/>
                <a:sym typeface="Roboto"/>
              </a:rPr>
              <a:t>printf</a:t>
            </a:r>
            <a:r>
              <a:rPr lang="es-ES" sz="1800">
                <a:solidFill>
                  <a:schemeClr val="dk1"/>
                </a:solidFill>
                <a:latin typeface="Roboto"/>
                <a:ea typeface="Roboto"/>
                <a:cs typeface="Roboto"/>
                <a:sym typeface="Roboto"/>
              </a:rPr>
              <a:t>, los especificadores de formato (</a:t>
            </a:r>
            <a:r>
              <a:rPr lang="es-ES" sz="1800">
                <a:solidFill>
                  <a:srgbClr val="188038"/>
                </a:solidFill>
                <a:latin typeface="Roboto"/>
                <a:ea typeface="Roboto"/>
                <a:cs typeface="Roboto"/>
                <a:sym typeface="Roboto"/>
              </a:rPr>
              <a:t>%d</a:t>
            </a:r>
            <a:r>
              <a:rPr lang="es-ES" sz="1800">
                <a:solidFill>
                  <a:schemeClr val="dk1"/>
                </a:solidFill>
                <a:latin typeface="Roboto"/>
                <a:ea typeface="Roboto"/>
                <a:cs typeface="Roboto"/>
                <a:sym typeface="Roboto"/>
              </a:rPr>
              <a:t>, </a:t>
            </a:r>
            <a:r>
              <a:rPr lang="es-ES" sz="1800">
                <a:solidFill>
                  <a:srgbClr val="188038"/>
                </a:solidFill>
                <a:latin typeface="Roboto"/>
                <a:ea typeface="Roboto"/>
                <a:cs typeface="Roboto"/>
                <a:sym typeface="Roboto"/>
              </a:rPr>
              <a:t>%s</a:t>
            </a:r>
            <a:r>
              <a:rPr lang="es-ES" sz="1800">
                <a:solidFill>
                  <a:schemeClr val="dk1"/>
                </a:solidFill>
                <a:latin typeface="Roboto"/>
                <a:ea typeface="Roboto"/>
                <a:cs typeface="Roboto"/>
                <a:sym typeface="Roboto"/>
              </a:rPr>
              <a:t>, </a:t>
            </a:r>
            <a:r>
              <a:rPr lang="es-ES" sz="1800">
                <a:solidFill>
                  <a:srgbClr val="188038"/>
                </a:solidFill>
                <a:latin typeface="Roboto"/>
                <a:ea typeface="Roboto"/>
                <a:cs typeface="Roboto"/>
                <a:sym typeface="Roboto"/>
              </a:rPr>
              <a:t>%x</a:t>
            </a:r>
            <a:r>
              <a:rPr lang="es-ES" sz="1800">
                <a:solidFill>
                  <a:schemeClr val="dk1"/>
                </a:solidFill>
                <a:latin typeface="Roboto"/>
                <a:ea typeface="Roboto"/>
                <a:cs typeface="Roboto"/>
                <a:sym typeface="Roboto"/>
              </a:rPr>
              <a:t>, etc.) indican cómo se deben presentar los datos. Por ejemplo, </a:t>
            </a:r>
            <a:r>
              <a:rPr lang="es-ES" sz="1800">
                <a:solidFill>
                  <a:srgbClr val="188038"/>
                </a:solidFill>
                <a:latin typeface="Roboto"/>
                <a:ea typeface="Roboto"/>
                <a:cs typeface="Roboto"/>
                <a:sym typeface="Roboto"/>
              </a:rPr>
              <a:t>printf("%d", 10);</a:t>
            </a:r>
            <a:r>
              <a:rPr lang="es-ES" sz="1800">
                <a:solidFill>
                  <a:schemeClr val="dk1"/>
                </a:solidFill>
                <a:latin typeface="Roboto"/>
                <a:ea typeface="Roboto"/>
                <a:cs typeface="Roboto"/>
                <a:sym typeface="Roboto"/>
              </a:rPr>
              <a:t> imprimirá el número </a:t>
            </a:r>
            <a:r>
              <a:rPr lang="es-ES" sz="1800">
                <a:solidFill>
                  <a:srgbClr val="188038"/>
                </a:solidFill>
                <a:latin typeface="Roboto"/>
                <a:ea typeface="Roboto"/>
                <a:cs typeface="Roboto"/>
                <a:sym typeface="Roboto"/>
              </a:rPr>
              <a:t>10</a:t>
            </a:r>
            <a:r>
              <a:rPr lang="es-ES" sz="1800">
                <a:solidFill>
                  <a:schemeClr val="dk1"/>
                </a:solidFill>
                <a:latin typeface="Roboto"/>
                <a:ea typeface="Roboto"/>
                <a:cs typeface="Roboto"/>
                <a:sym typeface="Roboto"/>
              </a:rPr>
              <a:t>. Sin embargo, si un usuario puede controlar la cadena de formato, pueden usar especificadores para manipular la memoria.</a:t>
            </a:r>
            <a:endParaRPr sz="1800">
              <a:solidFill>
                <a:schemeClr val="dk1"/>
              </a:solidFill>
              <a:latin typeface="Roboto"/>
              <a:ea typeface="Roboto"/>
              <a:cs typeface="Roboto"/>
              <a:sym typeface="Roboto"/>
            </a:endParaRPr>
          </a:p>
        </p:txBody>
      </p:sp>
      <p:pic>
        <p:nvPicPr>
          <p:cNvPr id="368" name="Google Shape;368;g211c3fdcd10_1_4"/>
          <p:cNvPicPr preferRelativeResize="0"/>
          <p:nvPr/>
        </p:nvPicPr>
        <p:blipFill>
          <a:blip r:embed="rId5">
            <a:alphaModFix/>
          </a:blip>
          <a:stretch>
            <a:fillRect/>
          </a:stretch>
        </p:blipFill>
        <p:spPr>
          <a:xfrm>
            <a:off x="1057701" y="3032026"/>
            <a:ext cx="4751450" cy="3094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g211c3fdcd10_1_14"/>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74" name="Google Shape;374;g211c3fdcd10_1_14"/>
          <p:cNvSpPr txBox="1"/>
          <p:nvPr/>
        </p:nvSpPr>
        <p:spPr>
          <a:xfrm>
            <a:off x="946958" y="238803"/>
            <a:ext cx="56286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Consecuencias</a:t>
            </a:r>
            <a:endParaRPr b="1" i="0" sz="3200" u="none" cap="none" strike="noStrike">
              <a:solidFill>
                <a:schemeClr val="lt1"/>
              </a:solidFill>
              <a:latin typeface="Arial"/>
              <a:ea typeface="Arial"/>
              <a:cs typeface="Arial"/>
              <a:sym typeface="Arial"/>
            </a:endParaRPr>
          </a:p>
        </p:txBody>
      </p:sp>
      <p:pic>
        <p:nvPicPr>
          <p:cNvPr id="375" name="Google Shape;375;g211c3fdcd10_1_14"/>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376" name="Google Shape;376;g211c3fdcd10_1_14"/>
          <p:cNvSpPr txBox="1"/>
          <p:nvPr/>
        </p:nvSpPr>
        <p:spPr>
          <a:xfrm>
            <a:off x="1057700" y="1533975"/>
            <a:ext cx="9888900" cy="2038200"/>
          </a:xfrm>
          <a:prstGeom prst="rect">
            <a:avLst/>
          </a:prstGeom>
          <a:noFill/>
          <a:ln>
            <a:noFill/>
          </a:ln>
        </p:spPr>
        <p:txBody>
          <a:bodyPr anchorCtr="0" anchor="t" bIns="91425" lIns="91425" spcFirstLastPara="1" rIns="91425" wrap="square" tIns="91425">
            <a:noAutofit/>
          </a:bodyPr>
          <a:lstStyle/>
          <a:p>
            <a:pPr indent="-381000" lvl="0" marL="457200" rtl="0" algn="just">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Lectura de memoria</a:t>
            </a:r>
            <a:endParaRPr sz="2400">
              <a:solidFill>
                <a:schemeClr val="dk1"/>
              </a:solidFill>
              <a:latin typeface="Roboto"/>
              <a:ea typeface="Roboto"/>
              <a:cs typeface="Roboto"/>
              <a:sym typeface="Roboto"/>
            </a:endParaRPr>
          </a:p>
          <a:p>
            <a:pPr indent="-381000" lvl="0" marL="457200" rtl="0" algn="just">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Escritura de memoria</a:t>
            </a:r>
            <a:endParaRPr sz="2400">
              <a:solidFill>
                <a:schemeClr val="dk1"/>
              </a:solidFill>
              <a:latin typeface="Roboto"/>
              <a:ea typeface="Roboto"/>
              <a:cs typeface="Roboto"/>
              <a:sym typeface="Roboto"/>
            </a:endParaRPr>
          </a:p>
        </p:txBody>
      </p:sp>
      <p:pic>
        <p:nvPicPr>
          <p:cNvPr id="377" name="Google Shape;377;g211c3fdcd10_1_14"/>
          <p:cNvPicPr preferRelativeResize="0"/>
          <p:nvPr/>
        </p:nvPicPr>
        <p:blipFill>
          <a:blip r:embed="rId5">
            <a:alphaModFix/>
          </a:blip>
          <a:stretch>
            <a:fillRect/>
          </a:stretch>
        </p:blipFill>
        <p:spPr>
          <a:xfrm>
            <a:off x="870400" y="2518675"/>
            <a:ext cx="9525174" cy="3084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g211c3fdcd10_1_24"/>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83" name="Google Shape;383;g211c3fdcd10_1_24"/>
          <p:cNvSpPr txBox="1"/>
          <p:nvPr/>
        </p:nvSpPr>
        <p:spPr>
          <a:xfrm>
            <a:off x="946958" y="238803"/>
            <a:ext cx="56286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Mitigación</a:t>
            </a:r>
            <a:endParaRPr b="1" i="0" sz="3200" u="none" cap="none" strike="noStrike">
              <a:solidFill>
                <a:schemeClr val="lt1"/>
              </a:solidFill>
              <a:latin typeface="Arial"/>
              <a:ea typeface="Arial"/>
              <a:cs typeface="Arial"/>
              <a:sym typeface="Arial"/>
            </a:endParaRPr>
          </a:p>
        </p:txBody>
      </p:sp>
      <p:pic>
        <p:nvPicPr>
          <p:cNvPr id="384" name="Google Shape;384;g211c3fdcd10_1_24"/>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385" name="Google Shape;385;g211c3fdcd10_1_24"/>
          <p:cNvSpPr txBox="1"/>
          <p:nvPr/>
        </p:nvSpPr>
        <p:spPr>
          <a:xfrm>
            <a:off x="1057700" y="1533975"/>
            <a:ext cx="9888900" cy="2038200"/>
          </a:xfrm>
          <a:prstGeom prst="rect">
            <a:avLst/>
          </a:prstGeom>
          <a:noFill/>
          <a:ln>
            <a:noFill/>
          </a:ln>
        </p:spPr>
        <p:txBody>
          <a:bodyPr anchorCtr="0" anchor="t" bIns="91425" lIns="91425" spcFirstLastPara="1" rIns="91425" wrap="square" tIns="91425">
            <a:noAutofit/>
          </a:bodyPr>
          <a:lstStyle/>
          <a:p>
            <a:pPr indent="-381000" lvl="0" marL="457200" rtl="0" algn="just">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Validación de entradas</a:t>
            </a:r>
            <a:endParaRPr sz="2400">
              <a:solidFill>
                <a:schemeClr val="dk1"/>
              </a:solidFill>
              <a:latin typeface="Roboto"/>
              <a:ea typeface="Roboto"/>
              <a:cs typeface="Roboto"/>
              <a:sym typeface="Roboto"/>
            </a:endParaRPr>
          </a:p>
          <a:p>
            <a:pPr indent="-381000" lvl="0" marL="457200" rtl="0" algn="just">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Uso seguro de funciones</a:t>
            </a:r>
            <a:endParaRPr sz="2400">
              <a:solidFill>
                <a:schemeClr val="dk1"/>
              </a:solidFill>
              <a:latin typeface="Roboto"/>
              <a:ea typeface="Roboto"/>
              <a:cs typeface="Roboto"/>
              <a:sym typeface="Roboto"/>
            </a:endParaRPr>
          </a:p>
          <a:p>
            <a:pPr indent="-381000" lvl="0" marL="457200" rtl="0" algn="just">
              <a:spcBef>
                <a:spcPts val="0"/>
              </a:spcBef>
              <a:spcAft>
                <a:spcPts val="0"/>
              </a:spcAft>
              <a:buClr>
                <a:schemeClr val="dk1"/>
              </a:buClr>
              <a:buSzPts val="2400"/>
              <a:buFont typeface="Roboto"/>
              <a:buChar char="●"/>
            </a:pPr>
            <a:r>
              <a:rPr lang="es-ES" sz="2400">
                <a:solidFill>
                  <a:schemeClr val="dk1"/>
                </a:solidFill>
                <a:latin typeface="Roboto"/>
                <a:ea typeface="Roboto"/>
                <a:cs typeface="Roboto"/>
                <a:sym typeface="Roboto"/>
              </a:rPr>
              <a:t>Revisión de Código</a:t>
            </a:r>
            <a:endParaRPr sz="2400">
              <a:solidFill>
                <a:schemeClr val="dk1"/>
              </a:solidFill>
              <a:latin typeface="Roboto"/>
              <a:ea typeface="Roboto"/>
              <a:cs typeface="Roboto"/>
              <a:sym typeface="Roboto"/>
            </a:endParaRPr>
          </a:p>
        </p:txBody>
      </p:sp>
      <p:pic>
        <p:nvPicPr>
          <p:cNvPr id="386" name="Google Shape;386;g211c3fdcd10_1_24"/>
          <p:cNvPicPr preferRelativeResize="0"/>
          <p:nvPr/>
        </p:nvPicPr>
        <p:blipFill>
          <a:blip r:embed="rId5">
            <a:alphaModFix/>
          </a:blip>
          <a:stretch>
            <a:fillRect/>
          </a:stretch>
        </p:blipFill>
        <p:spPr>
          <a:xfrm>
            <a:off x="1012450" y="2955475"/>
            <a:ext cx="4859100" cy="3293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g211c3fdcd10_2_273"/>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92" name="Google Shape;392;g211c3fdcd10_2_273"/>
          <p:cNvSpPr txBox="1"/>
          <p:nvPr/>
        </p:nvSpPr>
        <p:spPr>
          <a:xfrm>
            <a:off x="946958" y="238803"/>
            <a:ext cx="56286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Bibliografía</a:t>
            </a:r>
            <a:endParaRPr b="1" i="0" sz="3200" u="none" cap="none" strike="noStrike">
              <a:solidFill>
                <a:schemeClr val="lt1"/>
              </a:solidFill>
              <a:latin typeface="Arial"/>
              <a:ea typeface="Arial"/>
              <a:cs typeface="Arial"/>
              <a:sym typeface="Arial"/>
            </a:endParaRPr>
          </a:p>
        </p:txBody>
      </p:sp>
      <p:pic>
        <p:nvPicPr>
          <p:cNvPr id="393" name="Google Shape;393;g211c3fdcd10_2_273"/>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pic>
        <p:nvPicPr>
          <p:cNvPr id="394" name="Google Shape;394;g211c3fdcd10_2_273"/>
          <p:cNvPicPr preferRelativeResize="0"/>
          <p:nvPr/>
        </p:nvPicPr>
        <p:blipFill>
          <a:blip r:embed="rId5">
            <a:alphaModFix/>
          </a:blip>
          <a:stretch>
            <a:fillRect/>
          </a:stretch>
        </p:blipFill>
        <p:spPr>
          <a:xfrm>
            <a:off x="946950" y="1370675"/>
            <a:ext cx="3419009" cy="5125925"/>
          </a:xfrm>
          <a:prstGeom prst="rect">
            <a:avLst/>
          </a:prstGeom>
          <a:noFill/>
          <a:ln>
            <a:noFill/>
          </a:ln>
        </p:spPr>
      </p:pic>
      <p:pic>
        <p:nvPicPr>
          <p:cNvPr id="395" name="Google Shape;395;g211c3fdcd10_2_273"/>
          <p:cNvPicPr preferRelativeResize="0"/>
          <p:nvPr/>
        </p:nvPicPr>
        <p:blipFill>
          <a:blip r:embed="rId6">
            <a:alphaModFix/>
          </a:blip>
          <a:stretch>
            <a:fillRect/>
          </a:stretch>
        </p:blipFill>
        <p:spPr>
          <a:xfrm>
            <a:off x="5061850" y="1418300"/>
            <a:ext cx="3641575" cy="5221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3"/>
          <p:cNvPicPr preferRelativeResize="0"/>
          <p:nvPr/>
        </p:nvPicPr>
        <p:blipFill rotWithShape="1">
          <a:blip r:embed="rId3">
            <a:alphaModFix/>
          </a:blip>
          <a:srcRect b="0" l="0" r="0" t="0"/>
          <a:stretch/>
        </p:blipFill>
        <p:spPr>
          <a:xfrm>
            <a:off x="0" y="1"/>
            <a:ext cx="12192000" cy="6858000"/>
          </a:xfrm>
          <a:prstGeom prst="rect">
            <a:avLst/>
          </a:prstGeom>
          <a:noFill/>
          <a:ln>
            <a:noFill/>
          </a:ln>
        </p:spPr>
      </p:pic>
      <p:sp>
        <p:nvSpPr>
          <p:cNvPr id="401" name="Google Shape;401;p3"/>
          <p:cNvSpPr txBox="1"/>
          <p:nvPr/>
        </p:nvSpPr>
        <p:spPr>
          <a:xfrm>
            <a:off x="3429025" y="3024900"/>
            <a:ext cx="5566800" cy="80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ES" sz="4500">
                <a:solidFill>
                  <a:schemeClr val="lt1"/>
                </a:solidFill>
                <a:latin typeface="Roboto Slab"/>
                <a:ea typeface="Roboto Slab"/>
                <a:cs typeface="Roboto Slab"/>
                <a:sym typeface="Roboto Slab"/>
              </a:rPr>
              <a:t>MUCHAS GRACIAS </a:t>
            </a:r>
            <a:endParaRPr/>
          </a:p>
        </p:txBody>
      </p:sp>
      <p:pic>
        <p:nvPicPr>
          <p:cNvPr id="402" name="Google Shape;402;p3"/>
          <p:cNvPicPr preferRelativeResize="0"/>
          <p:nvPr/>
        </p:nvPicPr>
        <p:blipFill rotWithShape="1">
          <a:blip r:embed="rId4">
            <a:alphaModFix/>
          </a:blip>
          <a:srcRect b="0" l="0" r="0" t="0"/>
          <a:stretch/>
        </p:blipFill>
        <p:spPr>
          <a:xfrm>
            <a:off x="8405833" y="5528101"/>
            <a:ext cx="3710510" cy="11613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104" name="Google Shape;104;p2"/>
          <p:cNvSpPr txBox="1"/>
          <p:nvPr/>
        </p:nvSpPr>
        <p:spPr>
          <a:xfrm>
            <a:off x="820075" y="5061100"/>
            <a:ext cx="13872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lang="es-ES" sz="1800">
                <a:solidFill>
                  <a:srgbClr val="757070"/>
                </a:solidFill>
                <a:latin typeface="Roboto"/>
                <a:ea typeface="Roboto"/>
                <a:cs typeface="Roboto"/>
                <a:sym typeface="Roboto"/>
              </a:rPr>
              <a:t>Virtual Box</a:t>
            </a:r>
            <a:endParaRPr b="0" i="0" sz="1800" u="none" cap="none" strike="noStrike">
              <a:solidFill>
                <a:srgbClr val="757070"/>
              </a:solidFill>
              <a:latin typeface="Roboto"/>
              <a:ea typeface="Roboto"/>
              <a:cs typeface="Roboto"/>
              <a:sym typeface="Roboto"/>
            </a:endParaRPr>
          </a:p>
        </p:txBody>
      </p:sp>
      <p:sp>
        <p:nvSpPr>
          <p:cNvPr id="105" name="Google Shape;105;p2"/>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Herramientas</a:t>
            </a:r>
            <a:endParaRPr b="1" i="0" sz="3200" u="none" cap="none" strike="noStrike">
              <a:solidFill>
                <a:schemeClr val="lt1"/>
              </a:solidFill>
              <a:latin typeface="Arial"/>
              <a:ea typeface="Arial"/>
              <a:cs typeface="Arial"/>
              <a:sym typeface="Arial"/>
            </a:endParaRPr>
          </a:p>
        </p:txBody>
      </p:sp>
      <p:pic>
        <p:nvPicPr>
          <p:cNvPr id="106" name="Google Shape;106;p2"/>
          <p:cNvPicPr preferRelativeResize="0"/>
          <p:nvPr/>
        </p:nvPicPr>
        <p:blipFill rotWithShape="1">
          <a:blip r:embed="rId4">
            <a:alphaModFix/>
          </a:blip>
          <a:srcRect b="0" l="0" r="0" t="0"/>
          <a:stretch/>
        </p:blipFill>
        <p:spPr>
          <a:xfrm>
            <a:off x="7878308" y="58351"/>
            <a:ext cx="3710512" cy="1161391"/>
          </a:xfrm>
          <a:prstGeom prst="rect">
            <a:avLst/>
          </a:prstGeom>
          <a:noFill/>
          <a:ln>
            <a:noFill/>
          </a:ln>
        </p:spPr>
      </p:pic>
      <p:pic>
        <p:nvPicPr>
          <p:cNvPr id="107" name="Google Shape;107;p2"/>
          <p:cNvPicPr preferRelativeResize="0"/>
          <p:nvPr/>
        </p:nvPicPr>
        <p:blipFill>
          <a:blip r:embed="rId5">
            <a:alphaModFix/>
          </a:blip>
          <a:stretch>
            <a:fillRect/>
          </a:stretch>
        </p:blipFill>
        <p:spPr>
          <a:xfrm>
            <a:off x="695125" y="3127788"/>
            <a:ext cx="1798275" cy="1798275"/>
          </a:xfrm>
          <a:prstGeom prst="rect">
            <a:avLst/>
          </a:prstGeom>
          <a:noFill/>
          <a:ln>
            <a:noFill/>
          </a:ln>
        </p:spPr>
      </p:pic>
      <p:pic>
        <p:nvPicPr>
          <p:cNvPr id="108" name="Google Shape;108;p2"/>
          <p:cNvPicPr preferRelativeResize="0"/>
          <p:nvPr/>
        </p:nvPicPr>
        <p:blipFill>
          <a:blip r:embed="rId6">
            <a:alphaModFix/>
          </a:blip>
          <a:stretch>
            <a:fillRect/>
          </a:stretch>
        </p:blipFill>
        <p:spPr>
          <a:xfrm>
            <a:off x="2789175" y="3127799"/>
            <a:ext cx="1721925" cy="1710425"/>
          </a:xfrm>
          <a:prstGeom prst="rect">
            <a:avLst/>
          </a:prstGeom>
          <a:noFill/>
          <a:ln>
            <a:noFill/>
          </a:ln>
        </p:spPr>
      </p:pic>
      <p:pic>
        <p:nvPicPr>
          <p:cNvPr id="109" name="Google Shape;109;p2"/>
          <p:cNvPicPr preferRelativeResize="0"/>
          <p:nvPr/>
        </p:nvPicPr>
        <p:blipFill>
          <a:blip r:embed="rId7">
            <a:alphaModFix/>
          </a:blip>
          <a:stretch>
            <a:fillRect/>
          </a:stretch>
        </p:blipFill>
        <p:spPr>
          <a:xfrm>
            <a:off x="5064975" y="3083862"/>
            <a:ext cx="1798276" cy="1798276"/>
          </a:xfrm>
          <a:prstGeom prst="rect">
            <a:avLst/>
          </a:prstGeom>
          <a:noFill/>
          <a:ln>
            <a:noFill/>
          </a:ln>
        </p:spPr>
      </p:pic>
      <p:pic>
        <p:nvPicPr>
          <p:cNvPr id="110" name="Google Shape;110;p2"/>
          <p:cNvPicPr preferRelativeResize="0"/>
          <p:nvPr/>
        </p:nvPicPr>
        <p:blipFill>
          <a:blip r:embed="rId8">
            <a:alphaModFix/>
          </a:blip>
          <a:stretch>
            <a:fillRect/>
          </a:stretch>
        </p:blipFill>
        <p:spPr>
          <a:xfrm>
            <a:off x="7417125" y="3039578"/>
            <a:ext cx="1721924" cy="1886858"/>
          </a:xfrm>
          <a:prstGeom prst="rect">
            <a:avLst/>
          </a:prstGeom>
          <a:noFill/>
          <a:ln>
            <a:noFill/>
          </a:ln>
        </p:spPr>
      </p:pic>
      <p:pic>
        <p:nvPicPr>
          <p:cNvPr id="111" name="Google Shape;111;p2"/>
          <p:cNvPicPr preferRelativeResize="0"/>
          <p:nvPr/>
        </p:nvPicPr>
        <p:blipFill>
          <a:blip r:embed="rId9">
            <a:alphaModFix/>
          </a:blip>
          <a:stretch>
            <a:fillRect/>
          </a:stretch>
        </p:blipFill>
        <p:spPr>
          <a:xfrm>
            <a:off x="9434825" y="3127788"/>
            <a:ext cx="2577150" cy="1431750"/>
          </a:xfrm>
          <a:prstGeom prst="rect">
            <a:avLst/>
          </a:prstGeom>
          <a:noFill/>
          <a:ln>
            <a:noFill/>
          </a:ln>
        </p:spPr>
      </p:pic>
      <p:sp>
        <p:nvSpPr>
          <p:cNvPr id="112" name="Google Shape;112;p2"/>
          <p:cNvSpPr txBox="1"/>
          <p:nvPr/>
        </p:nvSpPr>
        <p:spPr>
          <a:xfrm>
            <a:off x="3012063" y="5061100"/>
            <a:ext cx="13872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lang="es-ES" sz="1800">
                <a:solidFill>
                  <a:srgbClr val="757070"/>
                </a:solidFill>
                <a:latin typeface="Roboto"/>
                <a:ea typeface="Roboto"/>
                <a:cs typeface="Roboto"/>
                <a:sym typeface="Roboto"/>
              </a:rPr>
              <a:t>Kali Linux</a:t>
            </a:r>
            <a:endParaRPr b="0" i="0" sz="1800" u="none" cap="none" strike="noStrike">
              <a:solidFill>
                <a:srgbClr val="757070"/>
              </a:solidFill>
              <a:latin typeface="Roboto"/>
              <a:ea typeface="Roboto"/>
              <a:cs typeface="Roboto"/>
              <a:sym typeface="Roboto"/>
            </a:endParaRPr>
          </a:p>
        </p:txBody>
      </p:sp>
      <p:sp>
        <p:nvSpPr>
          <p:cNvPr id="113" name="Google Shape;113;p2"/>
          <p:cNvSpPr txBox="1"/>
          <p:nvPr/>
        </p:nvSpPr>
        <p:spPr>
          <a:xfrm>
            <a:off x="5270500" y="5061100"/>
            <a:ext cx="13872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lang="es-ES" sz="1800">
                <a:solidFill>
                  <a:srgbClr val="757070"/>
                </a:solidFill>
                <a:latin typeface="Roboto"/>
                <a:ea typeface="Roboto"/>
                <a:cs typeface="Roboto"/>
                <a:sym typeface="Roboto"/>
              </a:rPr>
              <a:t>Windows 7</a:t>
            </a:r>
            <a:endParaRPr b="0" i="0" sz="1800" u="none" cap="none" strike="noStrike">
              <a:solidFill>
                <a:srgbClr val="757070"/>
              </a:solidFill>
              <a:latin typeface="Roboto"/>
              <a:ea typeface="Roboto"/>
              <a:cs typeface="Roboto"/>
              <a:sym typeface="Roboto"/>
            </a:endParaRPr>
          </a:p>
        </p:txBody>
      </p:sp>
      <p:sp>
        <p:nvSpPr>
          <p:cNvPr id="114" name="Google Shape;114;p2"/>
          <p:cNvSpPr txBox="1"/>
          <p:nvPr/>
        </p:nvSpPr>
        <p:spPr>
          <a:xfrm>
            <a:off x="7752784" y="5061100"/>
            <a:ext cx="10506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lang="es-ES" sz="1800">
                <a:solidFill>
                  <a:srgbClr val="757070"/>
                </a:solidFill>
                <a:latin typeface="Roboto"/>
                <a:ea typeface="Roboto"/>
                <a:cs typeface="Roboto"/>
                <a:sym typeface="Roboto"/>
              </a:rPr>
              <a:t>Python</a:t>
            </a:r>
            <a:endParaRPr b="0" i="0" sz="1800" u="none" cap="none" strike="noStrike">
              <a:solidFill>
                <a:srgbClr val="757070"/>
              </a:solidFill>
              <a:latin typeface="Roboto"/>
              <a:ea typeface="Roboto"/>
              <a:cs typeface="Roboto"/>
              <a:sym typeface="Roboto"/>
            </a:endParaRPr>
          </a:p>
        </p:txBody>
      </p:sp>
      <p:sp>
        <p:nvSpPr>
          <p:cNvPr id="115" name="Google Shape;115;p2"/>
          <p:cNvSpPr txBox="1"/>
          <p:nvPr/>
        </p:nvSpPr>
        <p:spPr>
          <a:xfrm>
            <a:off x="10198109" y="5061100"/>
            <a:ext cx="1050600" cy="381000"/>
          </a:xfrm>
          <a:prstGeom prst="rect">
            <a:avLst/>
          </a:prstGeom>
          <a:noFill/>
          <a:ln>
            <a:noFill/>
          </a:ln>
        </p:spPr>
        <p:txBody>
          <a:bodyPr anchorCtr="0" anchor="t" bIns="45700" lIns="91425" spcFirstLastPara="1" rIns="91425" wrap="square" tIns="45700">
            <a:normAutofit fontScale="92500"/>
          </a:bodyPr>
          <a:lstStyle/>
          <a:p>
            <a:pPr indent="0" lvl="0" marL="0" marR="0" rtl="0" algn="just">
              <a:lnSpc>
                <a:spcPct val="90000"/>
              </a:lnSpc>
              <a:spcBef>
                <a:spcPts val="0"/>
              </a:spcBef>
              <a:spcAft>
                <a:spcPts val="0"/>
              </a:spcAft>
              <a:buNone/>
            </a:pPr>
            <a:r>
              <a:rPr lang="es-ES" sz="1800">
                <a:solidFill>
                  <a:srgbClr val="757070"/>
                </a:solidFill>
                <a:latin typeface="Roboto"/>
                <a:ea typeface="Roboto"/>
                <a:cs typeface="Roboto"/>
                <a:sym typeface="Roboto"/>
              </a:rPr>
              <a:t>Brainpan</a:t>
            </a:r>
            <a:endParaRPr b="0" i="0" sz="1800" u="none" cap="none" strike="noStrike">
              <a:solidFill>
                <a:srgbClr val="75707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g211c3fdcd10_0_34"/>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121" name="Google Shape;121;g211c3fdcd10_0_34"/>
          <p:cNvSpPr txBox="1"/>
          <p:nvPr/>
        </p:nvSpPr>
        <p:spPr>
          <a:xfrm>
            <a:off x="695135" y="1632094"/>
            <a:ext cx="10320600" cy="29526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b="1" lang="es-ES" sz="1800">
                <a:solidFill>
                  <a:schemeClr val="dk1"/>
                </a:solidFill>
                <a:latin typeface="Roboto"/>
                <a:ea typeface="Roboto"/>
                <a:cs typeface="Roboto"/>
                <a:sym typeface="Roboto"/>
              </a:rPr>
              <a:t>VirtualBox</a:t>
            </a:r>
            <a:endParaRPr b="1" sz="1800">
              <a:solidFill>
                <a:schemeClr val="dk1"/>
              </a:solidFill>
              <a:latin typeface="Roboto"/>
              <a:ea typeface="Roboto"/>
              <a:cs typeface="Roboto"/>
              <a:sym typeface="Roboto"/>
            </a:endParaRPr>
          </a:p>
          <a:p>
            <a:pPr indent="-342900" lvl="0" marL="457200" marR="0" rtl="0" algn="just">
              <a:lnSpc>
                <a:spcPct val="90000"/>
              </a:lnSpc>
              <a:spcBef>
                <a:spcPts val="0"/>
              </a:spcBef>
              <a:spcAft>
                <a:spcPts val="0"/>
              </a:spcAft>
              <a:buClr>
                <a:schemeClr val="dk1"/>
              </a:buClr>
              <a:buSzPts val="1800"/>
              <a:buFont typeface="Roboto"/>
              <a:buChar char="●"/>
            </a:pPr>
            <a:r>
              <a:rPr b="1" lang="es-ES" sz="1800">
                <a:solidFill>
                  <a:schemeClr val="dk1"/>
                </a:solidFill>
                <a:latin typeface="Roboto"/>
                <a:ea typeface="Roboto"/>
                <a:cs typeface="Roboto"/>
                <a:sym typeface="Roboto"/>
              </a:rPr>
              <a:t>Montar imagenes (Kali, Windows 7 y Brainpan)</a:t>
            </a:r>
            <a:endParaRPr b="1" sz="1800">
              <a:solidFill>
                <a:schemeClr val="dk1"/>
              </a:solidFill>
              <a:latin typeface="Roboto"/>
              <a:ea typeface="Roboto"/>
              <a:cs typeface="Roboto"/>
              <a:sym typeface="Roboto"/>
            </a:endParaRPr>
          </a:p>
          <a:p>
            <a:pPr indent="-342900" lvl="0" marL="457200" marR="0" rtl="0" algn="just">
              <a:lnSpc>
                <a:spcPct val="90000"/>
              </a:lnSpc>
              <a:spcBef>
                <a:spcPts val="0"/>
              </a:spcBef>
              <a:spcAft>
                <a:spcPts val="0"/>
              </a:spcAft>
              <a:buClr>
                <a:schemeClr val="dk1"/>
              </a:buClr>
              <a:buSzPts val="1800"/>
              <a:buFont typeface="Roboto"/>
              <a:buChar char="●"/>
            </a:pPr>
            <a:r>
              <a:rPr b="1" lang="es-ES" sz="1800">
                <a:solidFill>
                  <a:schemeClr val="dk1"/>
                </a:solidFill>
                <a:latin typeface="Roboto"/>
                <a:ea typeface="Roboto"/>
                <a:cs typeface="Roboto"/>
                <a:sym typeface="Roboto"/>
              </a:rPr>
              <a:t>Habilitar</a:t>
            </a:r>
            <a:r>
              <a:rPr b="1" lang="es-ES" sz="1800">
                <a:solidFill>
                  <a:schemeClr val="dk1"/>
                </a:solidFill>
                <a:latin typeface="Roboto"/>
                <a:ea typeface="Roboto"/>
                <a:cs typeface="Roboto"/>
                <a:sym typeface="Roboto"/>
              </a:rPr>
              <a:t> adaptador puente</a:t>
            </a:r>
            <a:endParaRPr b="1" sz="1800">
              <a:solidFill>
                <a:schemeClr val="dk1"/>
              </a:solidFill>
              <a:latin typeface="Roboto"/>
              <a:ea typeface="Roboto"/>
              <a:cs typeface="Roboto"/>
              <a:sym typeface="Roboto"/>
            </a:endParaRPr>
          </a:p>
          <a:p>
            <a:pPr indent="0" lvl="0" marL="0" marR="0" rtl="0" algn="just">
              <a:lnSpc>
                <a:spcPct val="90000"/>
              </a:lnSpc>
              <a:spcBef>
                <a:spcPts val="0"/>
              </a:spcBef>
              <a:spcAft>
                <a:spcPts val="0"/>
              </a:spcAft>
              <a:buNone/>
            </a:pPr>
            <a:r>
              <a:t/>
            </a:r>
            <a:endParaRPr b="1" sz="1800">
              <a:solidFill>
                <a:schemeClr val="dk1"/>
              </a:solidFill>
              <a:latin typeface="Roboto"/>
              <a:ea typeface="Roboto"/>
              <a:cs typeface="Roboto"/>
              <a:sym typeface="Roboto"/>
            </a:endParaRPr>
          </a:p>
          <a:p>
            <a:pPr indent="0" lvl="0" marL="0" marR="0" rtl="0" algn="just">
              <a:lnSpc>
                <a:spcPct val="90000"/>
              </a:lnSpc>
              <a:spcBef>
                <a:spcPts val="0"/>
              </a:spcBef>
              <a:spcAft>
                <a:spcPts val="0"/>
              </a:spcAft>
              <a:buNone/>
            </a:pPr>
            <a:r>
              <a:rPr b="1" lang="es-ES" sz="1800">
                <a:solidFill>
                  <a:schemeClr val="dk1"/>
                </a:solidFill>
                <a:latin typeface="Roboto"/>
                <a:ea typeface="Roboto"/>
                <a:cs typeface="Roboto"/>
                <a:sym typeface="Roboto"/>
              </a:rPr>
              <a:t>Windows 7</a:t>
            </a:r>
            <a:endParaRPr b="1" sz="1800">
              <a:solidFill>
                <a:schemeClr val="dk1"/>
              </a:solidFill>
              <a:latin typeface="Roboto"/>
              <a:ea typeface="Roboto"/>
              <a:cs typeface="Roboto"/>
              <a:sym typeface="Roboto"/>
            </a:endParaRPr>
          </a:p>
          <a:p>
            <a:pPr indent="-342900" lvl="0" marL="457200" marR="0" rtl="0" algn="just">
              <a:lnSpc>
                <a:spcPct val="90000"/>
              </a:lnSpc>
              <a:spcBef>
                <a:spcPts val="0"/>
              </a:spcBef>
              <a:spcAft>
                <a:spcPts val="0"/>
              </a:spcAft>
              <a:buClr>
                <a:schemeClr val="dk1"/>
              </a:buClr>
              <a:buSzPts val="1800"/>
              <a:buFont typeface="Roboto"/>
              <a:buChar char="●"/>
            </a:pPr>
            <a:r>
              <a:rPr b="1" lang="es-ES" sz="1800">
                <a:solidFill>
                  <a:schemeClr val="dk1"/>
                </a:solidFill>
                <a:latin typeface="Roboto"/>
                <a:ea typeface="Roboto"/>
                <a:cs typeface="Roboto"/>
                <a:sym typeface="Roboto"/>
              </a:rPr>
              <a:t>Deshabilitar firewall</a:t>
            </a:r>
            <a:endParaRPr b="1" sz="1800">
              <a:solidFill>
                <a:schemeClr val="dk1"/>
              </a:solidFill>
              <a:latin typeface="Roboto"/>
              <a:ea typeface="Roboto"/>
              <a:cs typeface="Roboto"/>
              <a:sym typeface="Roboto"/>
            </a:endParaRPr>
          </a:p>
          <a:p>
            <a:pPr indent="-342900" lvl="0" marL="457200" marR="0" rtl="0" algn="just">
              <a:lnSpc>
                <a:spcPct val="90000"/>
              </a:lnSpc>
              <a:spcBef>
                <a:spcPts val="0"/>
              </a:spcBef>
              <a:spcAft>
                <a:spcPts val="0"/>
              </a:spcAft>
              <a:buClr>
                <a:schemeClr val="dk1"/>
              </a:buClr>
              <a:buSzPts val="1800"/>
              <a:buFont typeface="Roboto"/>
              <a:buChar char="●"/>
            </a:pPr>
            <a:r>
              <a:rPr b="1" lang="es-ES" sz="1800">
                <a:solidFill>
                  <a:schemeClr val="dk1"/>
                </a:solidFill>
                <a:latin typeface="Roboto"/>
                <a:ea typeface="Roboto"/>
                <a:cs typeface="Roboto"/>
                <a:sym typeface="Roboto"/>
              </a:rPr>
              <a:t>Instalar </a:t>
            </a:r>
            <a:r>
              <a:rPr b="1" lang="es-ES" sz="1800">
                <a:solidFill>
                  <a:schemeClr val="dk1"/>
                </a:solidFill>
                <a:latin typeface="Roboto"/>
                <a:ea typeface="Roboto"/>
                <a:cs typeface="Roboto"/>
                <a:sym typeface="Roboto"/>
              </a:rPr>
              <a:t>immunity</a:t>
            </a:r>
            <a:r>
              <a:rPr b="1" lang="es-ES" sz="1800">
                <a:solidFill>
                  <a:schemeClr val="dk1"/>
                </a:solidFill>
                <a:latin typeface="Roboto"/>
                <a:ea typeface="Roboto"/>
                <a:cs typeface="Roboto"/>
                <a:sym typeface="Roboto"/>
              </a:rPr>
              <a:t> debugger</a:t>
            </a:r>
            <a:endParaRPr b="1" sz="1800">
              <a:solidFill>
                <a:schemeClr val="dk1"/>
              </a:solidFill>
              <a:latin typeface="Roboto"/>
              <a:ea typeface="Roboto"/>
              <a:cs typeface="Roboto"/>
              <a:sym typeface="Roboto"/>
            </a:endParaRPr>
          </a:p>
          <a:p>
            <a:pPr indent="-342900" lvl="1" marL="914400" marR="0" rtl="0" algn="just">
              <a:lnSpc>
                <a:spcPct val="90000"/>
              </a:lnSpc>
              <a:spcBef>
                <a:spcPts val="0"/>
              </a:spcBef>
              <a:spcAft>
                <a:spcPts val="0"/>
              </a:spcAft>
              <a:buClr>
                <a:schemeClr val="dk1"/>
              </a:buClr>
              <a:buSzPts val="1800"/>
              <a:buFont typeface="Roboto"/>
              <a:buChar char="○"/>
            </a:pPr>
            <a:r>
              <a:rPr b="1" lang="es-ES" sz="1800">
                <a:solidFill>
                  <a:schemeClr val="dk1"/>
                </a:solidFill>
                <a:latin typeface="Roboto"/>
                <a:ea typeface="Roboto"/>
                <a:cs typeface="Roboto"/>
                <a:sym typeface="Roboto"/>
              </a:rPr>
              <a:t>importar mona.py</a:t>
            </a:r>
            <a:endParaRPr b="1" sz="1800">
              <a:solidFill>
                <a:schemeClr val="dk1"/>
              </a:solidFill>
              <a:latin typeface="Roboto"/>
              <a:ea typeface="Roboto"/>
              <a:cs typeface="Roboto"/>
              <a:sym typeface="Roboto"/>
            </a:endParaRPr>
          </a:p>
          <a:p>
            <a:pPr indent="0" lvl="0" marL="0" marR="0" rtl="0" algn="just">
              <a:lnSpc>
                <a:spcPct val="90000"/>
              </a:lnSpc>
              <a:spcBef>
                <a:spcPts val="0"/>
              </a:spcBef>
              <a:spcAft>
                <a:spcPts val="0"/>
              </a:spcAft>
              <a:buNone/>
            </a:pPr>
            <a:r>
              <a:t/>
            </a:r>
            <a:endParaRPr b="1" sz="1800">
              <a:solidFill>
                <a:srgbClr val="757070"/>
              </a:solidFill>
              <a:latin typeface="Roboto"/>
              <a:ea typeface="Roboto"/>
              <a:cs typeface="Roboto"/>
              <a:sym typeface="Roboto"/>
            </a:endParaRPr>
          </a:p>
        </p:txBody>
      </p:sp>
      <p:sp>
        <p:nvSpPr>
          <p:cNvPr id="122" name="Google Shape;122;g211c3fdcd10_0_34"/>
          <p:cNvSpPr txBox="1"/>
          <p:nvPr/>
        </p:nvSpPr>
        <p:spPr>
          <a:xfrm>
            <a:off x="946950" y="238800"/>
            <a:ext cx="66606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a:t>
            </a:r>
            <a:r>
              <a:rPr b="1" lang="es-ES" sz="3200">
                <a:solidFill>
                  <a:schemeClr val="lt1"/>
                </a:solidFill>
              </a:rPr>
              <a:t>Configuración</a:t>
            </a:r>
            <a:r>
              <a:rPr b="1" lang="es-ES" sz="3200">
                <a:solidFill>
                  <a:schemeClr val="lt1"/>
                </a:solidFill>
              </a:rPr>
              <a:t> inicial</a:t>
            </a:r>
            <a:endParaRPr b="1" i="0" sz="3200" u="none" cap="none" strike="noStrike">
              <a:solidFill>
                <a:schemeClr val="lt1"/>
              </a:solidFill>
              <a:latin typeface="Arial"/>
              <a:ea typeface="Arial"/>
              <a:cs typeface="Arial"/>
              <a:sym typeface="Arial"/>
            </a:endParaRPr>
          </a:p>
        </p:txBody>
      </p:sp>
      <p:pic>
        <p:nvPicPr>
          <p:cNvPr id="123" name="Google Shape;123;g211c3fdcd10_0_34"/>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pic>
        <p:nvPicPr>
          <p:cNvPr id="124" name="Google Shape;124;g211c3fdcd10_0_34"/>
          <p:cNvPicPr preferRelativeResize="0"/>
          <p:nvPr/>
        </p:nvPicPr>
        <p:blipFill>
          <a:blip r:embed="rId5">
            <a:alphaModFix/>
          </a:blip>
          <a:stretch>
            <a:fillRect/>
          </a:stretch>
        </p:blipFill>
        <p:spPr>
          <a:xfrm>
            <a:off x="4859500" y="2681800"/>
            <a:ext cx="7090750" cy="398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g211c3fdcd10_0_107"/>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130" name="Google Shape;130;g211c3fdcd10_0_107"/>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Brainpan</a:t>
            </a:r>
            <a:endParaRPr b="1" i="0" sz="3200" u="none" cap="none" strike="noStrike">
              <a:solidFill>
                <a:schemeClr val="lt1"/>
              </a:solidFill>
              <a:latin typeface="Arial"/>
              <a:ea typeface="Arial"/>
              <a:cs typeface="Arial"/>
              <a:sym typeface="Arial"/>
            </a:endParaRPr>
          </a:p>
        </p:txBody>
      </p:sp>
      <p:pic>
        <p:nvPicPr>
          <p:cNvPr id="131" name="Google Shape;131;g211c3fdcd10_0_107"/>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132" name="Google Shape;132;g211c3fdcd10_0_107"/>
          <p:cNvSpPr txBox="1"/>
          <p:nvPr/>
        </p:nvSpPr>
        <p:spPr>
          <a:xfrm>
            <a:off x="367209" y="1714550"/>
            <a:ext cx="28119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b="1" lang="es-ES" sz="1800">
                <a:solidFill>
                  <a:schemeClr val="dk1"/>
                </a:solidFill>
                <a:latin typeface="Roboto"/>
                <a:ea typeface="Roboto"/>
                <a:cs typeface="Roboto"/>
                <a:sym typeface="Roboto"/>
              </a:rPr>
              <a:t>Explorar puertos abiertos </a:t>
            </a:r>
            <a:endParaRPr b="1" i="0" sz="1800" u="none" cap="none" strike="noStrike">
              <a:solidFill>
                <a:schemeClr val="dk1"/>
              </a:solidFill>
              <a:latin typeface="Roboto"/>
              <a:ea typeface="Roboto"/>
              <a:cs typeface="Roboto"/>
              <a:sym typeface="Roboto"/>
            </a:endParaRPr>
          </a:p>
        </p:txBody>
      </p:sp>
      <p:pic>
        <p:nvPicPr>
          <p:cNvPr id="133" name="Google Shape;133;g211c3fdcd10_0_107"/>
          <p:cNvPicPr preferRelativeResize="0"/>
          <p:nvPr/>
        </p:nvPicPr>
        <p:blipFill>
          <a:blip r:embed="rId5">
            <a:alphaModFix/>
          </a:blip>
          <a:stretch>
            <a:fillRect/>
          </a:stretch>
        </p:blipFill>
        <p:spPr>
          <a:xfrm>
            <a:off x="236025" y="2249125"/>
            <a:ext cx="5511374" cy="3109550"/>
          </a:xfrm>
          <a:prstGeom prst="rect">
            <a:avLst/>
          </a:prstGeom>
          <a:noFill/>
          <a:ln>
            <a:noFill/>
          </a:ln>
        </p:spPr>
      </p:pic>
      <p:pic>
        <p:nvPicPr>
          <p:cNvPr id="134" name="Google Shape;134;g211c3fdcd10_0_107"/>
          <p:cNvPicPr preferRelativeResize="0"/>
          <p:nvPr/>
        </p:nvPicPr>
        <p:blipFill>
          <a:blip r:embed="rId6">
            <a:alphaModFix/>
          </a:blip>
          <a:stretch>
            <a:fillRect/>
          </a:stretch>
        </p:blipFill>
        <p:spPr>
          <a:xfrm>
            <a:off x="5999725" y="3220925"/>
            <a:ext cx="5828249" cy="1837425"/>
          </a:xfrm>
          <a:prstGeom prst="rect">
            <a:avLst/>
          </a:prstGeom>
          <a:noFill/>
          <a:ln>
            <a:noFill/>
          </a:ln>
        </p:spPr>
      </p:pic>
      <p:sp>
        <p:nvSpPr>
          <p:cNvPr id="135" name="Google Shape;135;g211c3fdcd10_0_107"/>
          <p:cNvSpPr txBox="1"/>
          <p:nvPr/>
        </p:nvSpPr>
        <p:spPr>
          <a:xfrm>
            <a:off x="5999734" y="2588850"/>
            <a:ext cx="28119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b="1" lang="es-ES" sz="1800">
                <a:solidFill>
                  <a:schemeClr val="dk1"/>
                </a:solidFill>
                <a:latin typeface="Roboto"/>
                <a:ea typeface="Roboto"/>
                <a:cs typeface="Roboto"/>
                <a:sym typeface="Roboto"/>
              </a:rPr>
              <a:t>Fuzzing web</a:t>
            </a:r>
            <a:endParaRPr b="1" i="0" sz="1800" u="none" cap="none" strike="noStrike">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211c3fdcd10_0_128"/>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141" name="Google Shape;141;g211c3fdcd10_0_128"/>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Brainpan</a:t>
            </a:r>
            <a:endParaRPr b="1" i="0" sz="3200" u="none" cap="none" strike="noStrike">
              <a:solidFill>
                <a:schemeClr val="lt1"/>
              </a:solidFill>
              <a:latin typeface="Arial"/>
              <a:ea typeface="Arial"/>
              <a:cs typeface="Arial"/>
              <a:sym typeface="Arial"/>
            </a:endParaRPr>
          </a:p>
        </p:txBody>
      </p:sp>
      <p:pic>
        <p:nvPicPr>
          <p:cNvPr id="142" name="Google Shape;142;g211c3fdcd10_0_128"/>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143" name="Google Shape;143;g211c3fdcd10_0_128"/>
          <p:cNvSpPr txBox="1"/>
          <p:nvPr/>
        </p:nvSpPr>
        <p:spPr>
          <a:xfrm>
            <a:off x="367209" y="1714550"/>
            <a:ext cx="28119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b="1" lang="es-ES" sz="1800">
                <a:solidFill>
                  <a:schemeClr val="dk1"/>
                </a:solidFill>
                <a:latin typeface="Roboto"/>
                <a:ea typeface="Roboto"/>
                <a:cs typeface="Roboto"/>
                <a:sym typeface="Roboto"/>
              </a:rPr>
              <a:t>/bin</a:t>
            </a:r>
            <a:endParaRPr b="1" i="0" sz="1800" u="none" cap="none" strike="noStrike">
              <a:solidFill>
                <a:schemeClr val="dk1"/>
              </a:solidFill>
              <a:latin typeface="Roboto"/>
              <a:ea typeface="Roboto"/>
              <a:cs typeface="Roboto"/>
              <a:sym typeface="Roboto"/>
            </a:endParaRPr>
          </a:p>
        </p:txBody>
      </p:sp>
      <p:pic>
        <p:nvPicPr>
          <p:cNvPr id="144" name="Google Shape;144;g211c3fdcd10_0_128"/>
          <p:cNvPicPr preferRelativeResize="0"/>
          <p:nvPr/>
        </p:nvPicPr>
        <p:blipFill rotWithShape="1">
          <a:blip r:embed="rId5">
            <a:alphaModFix/>
          </a:blip>
          <a:srcRect b="37581" l="0" r="0" t="0"/>
          <a:stretch/>
        </p:blipFill>
        <p:spPr>
          <a:xfrm>
            <a:off x="367200" y="2290750"/>
            <a:ext cx="5230325" cy="1360375"/>
          </a:xfrm>
          <a:prstGeom prst="rect">
            <a:avLst/>
          </a:prstGeom>
          <a:noFill/>
          <a:ln>
            <a:noFill/>
          </a:ln>
        </p:spPr>
      </p:pic>
      <p:pic>
        <p:nvPicPr>
          <p:cNvPr id="145" name="Google Shape;145;g211c3fdcd10_0_128"/>
          <p:cNvPicPr preferRelativeResize="0"/>
          <p:nvPr/>
        </p:nvPicPr>
        <p:blipFill>
          <a:blip r:embed="rId6">
            <a:alphaModFix/>
          </a:blip>
          <a:stretch>
            <a:fillRect/>
          </a:stretch>
        </p:blipFill>
        <p:spPr>
          <a:xfrm>
            <a:off x="5958475" y="2192713"/>
            <a:ext cx="5734050" cy="1514475"/>
          </a:xfrm>
          <a:prstGeom prst="rect">
            <a:avLst/>
          </a:prstGeom>
          <a:noFill/>
          <a:ln>
            <a:noFill/>
          </a:ln>
        </p:spPr>
      </p:pic>
      <p:sp>
        <p:nvSpPr>
          <p:cNvPr id="146" name="Google Shape;146;g211c3fdcd10_0_128"/>
          <p:cNvSpPr txBox="1"/>
          <p:nvPr/>
        </p:nvSpPr>
        <p:spPr>
          <a:xfrm>
            <a:off x="5958468" y="1714550"/>
            <a:ext cx="49395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rPr b="1" lang="es-ES" sz="1800">
                <a:solidFill>
                  <a:schemeClr val="dk1"/>
                </a:solidFill>
                <a:latin typeface="Roboto"/>
                <a:ea typeface="Roboto"/>
                <a:cs typeface="Roboto"/>
                <a:sym typeface="Roboto"/>
              </a:rPr>
              <a:t>Compartir recurso </a:t>
            </a:r>
            <a:r>
              <a:rPr b="1" lang="es-ES" sz="1800">
                <a:solidFill>
                  <a:schemeClr val="dk1"/>
                </a:solidFill>
                <a:latin typeface="Roboto"/>
                <a:ea typeface="Roboto"/>
                <a:cs typeface="Roboto"/>
                <a:sym typeface="Roboto"/>
              </a:rPr>
              <a:t>vía</a:t>
            </a:r>
            <a:r>
              <a:rPr b="1" lang="es-ES" sz="1800">
                <a:solidFill>
                  <a:schemeClr val="dk1"/>
                </a:solidFill>
                <a:latin typeface="Roboto"/>
                <a:ea typeface="Roboto"/>
                <a:cs typeface="Roboto"/>
                <a:sym typeface="Roboto"/>
              </a:rPr>
              <a:t> red usado python</a:t>
            </a:r>
            <a:endParaRPr b="1" i="0" sz="1800" u="none" cap="none" strike="noStrike">
              <a:solidFill>
                <a:schemeClr val="dk1"/>
              </a:solidFill>
              <a:latin typeface="Roboto"/>
              <a:ea typeface="Roboto"/>
              <a:cs typeface="Roboto"/>
              <a:sym typeface="Roboto"/>
            </a:endParaRPr>
          </a:p>
        </p:txBody>
      </p:sp>
      <p:pic>
        <p:nvPicPr>
          <p:cNvPr id="147" name="Google Shape;147;g211c3fdcd10_0_128"/>
          <p:cNvPicPr preferRelativeResize="0"/>
          <p:nvPr/>
        </p:nvPicPr>
        <p:blipFill>
          <a:blip r:embed="rId7">
            <a:alphaModFix/>
          </a:blip>
          <a:stretch>
            <a:fillRect/>
          </a:stretch>
        </p:blipFill>
        <p:spPr>
          <a:xfrm>
            <a:off x="367200" y="3846325"/>
            <a:ext cx="4270492" cy="2775675"/>
          </a:xfrm>
          <a:prstGeom prst="rect">
            <a:avLst/>
          </a:prstGeom>
          <a:noFill/>
          <a:ln>
            <a:noFill/>
          </a:ln>
        </p:spPr>
      </p:pic>
      <p:sp>
        <p:nvSpPr>
          <p:cNvPr id="148" name="Google Shape;148;g211c3fdcd10_0_128"/>
          <p:cNvSpPr txBox="1"/>
          <p:nvPr/>
        </p:nvSpPr>
        <p:spPr>
          <a:xfrm>
            <a:off x="5302850" y="4608725"/>
            <a:ext cx="57342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Descargar archivo en </a:t>
            </a:r>
            <a:r>
              <a:rPr b="1" lang="es-ES" sz="1800">
                <a:solidFill>
                  <a:schemeClr val="dk1"/>
                </a:solidFill>
                <a:latin typeface="Roboto"/>
                <a:ea typeface="Roboto"/>
                <a:cs typeface="Roboto"/>
                <a:sym typeface="Roboto"/>
              </a:rPr>
              <a:t>máquina</a:t>
            </a:r>
            <a:r>
              <a:rPr b="1" lang="es-ES" sz="1800">
                <a:solidFill>
                  <a:schemeClr val="dk1"/>
                </a:solidFill>
                <a:latin typeface="Roboto"/>
                <a:ea typeface="Roboto"/>
                <a:cs typeface="Roboto"/>
                <a:sym typeface="Roboto"/>
              </a:rPr>
              <a:t> </a:t>
            </a:r>
            <a:r>
              <a:rPr b="1" lang="es-ES" sz="1800">
                <a:solidFill>
                  <a:schemeClr val="dk1"/>
                </a:solidFill>
                <a:latin typeface="Roboto"/>
                <a:ea typeface="Roboto"/>
                <a:cs typeface="Roboto"/>
                <a:sym typeface="Roboto"/>
              </a:rPr>
              <a:t>Windows</a:t>
            </a:r>
            <a:r>
              <a:rPr b="1" lang="es-ES" sz="1800">
                <a:solidFill>
                  <a:schemeClr val="dk1"/>
                </a:solidFill>
                <a:latin typeface="Roboto"/>
                <a:ea typeface="Roboto"/>
                <a:cs typeface="Roboto"/>
                <a:sym typeface="Roboto"/>
              </a:rPr>
              <a:t> 7</a:t>
            </a:r>
            <a:endParaRPr b="1" sz="18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g211c3fdcd10_0_167"/>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154" name="Google Shape;154;g211c3fdcd10_0_167"/>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Windows 7</a:t>
            </a:r>
            <a:endParaRPr b="1" i="0" sz="3200" u="none" cap="none" strike="noStrike">
              <a:solidFill>
                <a:schemeClr val="lt1"/>
              </a:solidFill>
              <a:latin typeface="Arial"/>
              <a:ea typeface="Arial"/>
              <a:cs typeface="Arial"/>
              <a:sym typeface="Arial"/>
            </a:endParaRPr>
          </a:p>
        </p:txBody>
      </p:sp>
      <p:pic>
        <p:nvPicPr>
          <p:cNvPr id="155" name="Google Shape;155;g211c3fdcd10_0_167"/>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156" name="Google Shape;156;g211c3fdcd10_0_167"/>
          <p:cNvSpPr txBox="1"/>
          <p:nvPr/>
        </p:nvSpPr>
        <p:spPr>
          <a:xfrm>
            <a:off x="6961434" y="4887775"/>
            <a:ext cx="28119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t/>
            </a:r>
            <a:endParaRPr b="1" i="0" sz="1800" u="none" cap="none" strike="noStrike">
              <a:solidFill>
                <a:schemeClr val="dk1"/>
              </a:solidFill>
              <a:latin typeface="Roboto"/>
              <a:ea typeface="Roboto"/>
              <a:cs typeface="Roboto"/>
              <a:sym typeface="Roboto"/>
            </a:endParaRPr>
          </a:p>
        </p:txBody>
      </p:sp>
      <p:sp>
        <p:nvSpPr>
          <p:cNvPr id="157" name="Google Shape;157;g211c3fdcd10_0_167"/>
          <p:cNvSpPr txBox="1"/>
          <p:nvPr/>
        </p:nvSpPr>
        <p:spPr>
          <a:xfrm>
            <a:off x="5958468" y="1714550"/>
            <a:ext cx="49395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t/>
            </a:r>
            <a:endParaRPr b="1" i="0" sz="1800" u="none" cap="none" strike="noStrike">
              <a:solidFill>
                <a:schemeClr val="dk1"/>
              </a:solidFill>
              <a:latin typeface="Roboto"/>
              <a:ea typeface="Roboto"/>
              <a:cs typeface="Roboto"/>
              <a:sym typeface="Roboto"/>
            </a:endParaRPr>
          </a:p>
        </p:txBody>
      </p:sp>
      <p:pic>
        <p:nvPicPr>
          <p:cNvPr id="158" name="Google Shape;158;g211c3fdcd10_0_167"/>
          <p:cNvPicPr preferRelativeResize="0"/>
          <p:nvPr/>
        </p:nvPicPr>
        <p:blipFill rotWithShape="1">
          <a:blip r:embed="rId5">
            <a:alphaModFix/>
          </a:blip>
          <a:srcRect b="7791" l="0" r="7791" t="0"/>
          <a:stretch/>
        </p:blipFill>
        <p:spPr>
          <a:xfrm>
            <a:off x="381125" y="2294350"/>
            <a:ext cx="4939500" cy="3700520"/>
          </a:xfrm>
          <a:prstGeom prst="rect">
            <a:avLst/>
          </a:prstGeom>
          <a:noFill/>
          <a:ln>
            <a:noFill/>
          </a:ln>
        </p:spPr>
      </p:pic>
      <p:pic>
        <p:nvPicPr>
          <p:cNvPr id="159" name="Google Shape;159;g211c3fdcd10_0_167"/>
          <p:cNvPicPr preferRelativeResize="0"/>
          <p:nvPr/>
        </p:nvPicPr>
        <p:blipFill>
          <a:blip r:embed="rId6">
            <a:alphaModFix/>
          </a:blip>
          <a:stretch>
            <a:fillRect/>
          </a:stretch>
        </p:blipFill>
        <p:spPr>
          <a:xfrm>
            <a:off x="5861374" y="2294349"/>
            <a:ext cx="4939500" cy="3704649"/>
          </a:xfrm>
          <a:prstGeom prst="rect">
            <a:avLst/>
          </a:prstGeom>
          <a:noFill/>
          <a:ln>
            <a:noFill/>
          </a:ln>
        </p:spPr>
      </p:pic>
      <p:sp>
        <p:nvSpPr>
          <p:cNvPr id="160" name="Google Shape;160;g211c3fdcd10_0_167"/>
          <p:cNvSpPr txBox="1"/>
          <p:nvPr/>
        </p:nvSpPr>
        <p:spPr>
          <a:xfrm>
            <a:off x="381125" y="1714550"/>
            <a:ext cx="3000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Abrir</a:t>
            </a:r>
            <a:r>
              <a:rPr b="1" lang="es-ES" sz="1800">
                <a:solidFill>
                  <a:schemeClr val="dk1"/>
                </a:solidFill>
                <a:latin typeface="Roboto"/>
                <a:ea typeface="Roboto"/>
                <a:cs typeface="Roboto"/>
                <a:sym typeface="Roboto"/>
              </a:rPr>
              <a:t> ejecutable</a:t>
            </a:r>
            <a:endParaRPr b="1" sz="1800">
              <a:solidFill>
                <a:schemeClr val="dk1"/>
              </a:solidFill>
              <a:latin typeface="Roboto"/>
              <a:ea typeface="Roboto"/>
              <a:cs typeface="Roboto"/>
              <a:sym typeface="Roboto"/>
            </a:endParaRPr>
          </a:p>
        </p:txBody>
      </p:sp>
      <p:sp>
        <p:nvSpPr>
          <p:cNvPr id="161" name="Google Shape;161;g211c3fdcd10_0_167"/>
          <p:cNvSpPr txBox="1"/>
          <p:nvPr/>
        </p:nvSpPr>
        <p:spPr>
          <a:xfrm>
            <a:off x="5958475" y="1714550"/>
            <a:ext cx="30000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Inmunitty debugger</a:t>
            </a:r>
            <a:endParaRPr b="1" sz="1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g211c3fdcd10_0_187"/>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167" name="Google Shape;167;g211c3fdcd10_0_187"/>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Kali</a:t>
            </a:r>
            <a:endParaRPr b="1" i="0" sz="3200" u="none" cap="none" strike="noStrike">
              <a:solidFill>
                <a:schemeClr val="lt1"/>
              </a:solidFill>
              <a:latin typeface="Arial"/>
              <a:ea typeface="Arial"/>
              <a:cs typeface="Arial"/>
              <a:sym typeface="Arial"/>
            </a:endParaRPr>
          </a:p>
        </p:txBody>
      </p:sp>
      <p:pic>
        <p:nvPicPr>
          <p:cNvPr id="168" name="Google Shape;168;g211c3fdcd10_0_187"/>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169" name="Google Shape;169;g211c3fdcd10_0_187"/>
          <p:cNvSpPr txBox="1"/>
          <p:nvPr/>
        </p:nvSpPr>
        <p:spPr>
          <a:xfrm>
            <a:off x="6961434" y="4887775"/>
            <a:ext cx="28119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t/>
            </a:r>
            <a:endParaRPr b="1" i="0" sz="1800" u="none" cap="none" strike="noStrike">
              <a:solidFill>
                <a:schemeClr val="dk1"/>
              </a:solidFill>
              <a:latin typeface="Roboto"/>
              <a:ea typeface="Roboto"/>
              <a:cs typeface="Roboto"/>
              <a:sym typeface="Roboto"/>
            </a:endParaRPr>
          </a:p>
        </p:txBody>
      </p:sp>
      <p:pic>
        <p:nvPicPr>
          <p:cNvPr id="170" name="Google Shape;170;g211c3fdcd10_0_187"/>
          <p:cNvPicPr preferRelativeResize="0"/>
          <p:nvPr/>
        </p:nvPicPr>
        <p:blipFill>
          <a:blip r:embed="rId5">
            <a:alphaModFix/>
          </a:blip>
          <a:stretch>
            <a:fillRect/>
          </a:stretch>
        </p:blipFill>
        <p:spPr>
          <a:xfrm>
            <a:off x="152700" y="2329000"/>
            <a:ext cx="4067600" cy="2939775"/>
          </a:xfrm>
          <a:prstGeom prst="rect">
            <a:avLst/>
          </a:prstGeom>
          <a:noFill/>
          <a:ln>
            <a:noFill/>
          </a:ln>
        </p:spPr>
      </p:pic>
      <p:pic>
        <p:nvPicPr>
          <p:cNvPr id="171" name="Google Shape;171;g211c3fdcd10_0_187"/>
          <p:cNvPicPr preferRelativeResize="0"/>
          <p:nvPr/>
        </p:nvPicPr>
        <p:blipFill>
          <a:blip r:embed="rId6">
            <a:alphaModFix/>
          </a:blip>
          <a:stretch>
            <a:fillRect/>
          </a:stretch>
        </p:blipFill>
        <p:spPr>
          <a:xfrm>
            <a:off x="4559288" y="2285338"/>
            <a:ext cx="7421775" cy="3027100"/>
          </a:xfrm>
          <a:prstGeom prst="rect">
            <a:avLst/>
          </a:prstGeom>
          <a:noFill/>
          <a:ln>
            <a:noFill/>
          </a:ln>
        </p:spPr>
      </p:pic>
      <p:sp>
        <p:nvSpPr>
          <p:cNvPr id="172" name="Google Shape;172;g211c3fdcd10_0_187"/>
          <p:cNvSpPr txBox="1"/>
          <p:nvPr/>
        </p:nvSpPr>
        <p:spPr>
          <a:xfrm>
            <a:off x="152650" y="1716050"/>
            <a:ext cx="40677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Conectarnos a la</a:t>
            </a:r>
            <a:r>
              <a:rPr b="1" lang="es-ES" sz="1800">
                <a:solidFill>
                  <a:schemeClr val="dk1"/>
                </a:solidFill>
                <a:latin typeface="Roboto"/>
                <a:ea typeface="Roboto"/>
                <a:cs typeface="Roboto"/>
                <a:sym typeface="Roboto"/>
              </a:rPr>
              <a:t> máquina</a:t>
            </a:r>
            <a:r>
              <a:rPr b="1" lang="es-ES" sz="1800">
                <a:solidFill>
                  <a:schemeClr val="dk1"/>
                </a:solidFill>
                <a:latin typeface="Roboto"/>
                <a:ea typeface="Roboto"/>
                <a:cs typeface="Roboto"/>
                <a:sym typeface="Roboto"/>
              </a:rPr>
              <a:t> window 7</a:t>
            </a:r>
            <a:endParaRPr b="1" sz="1800">
              <a:solidFill>
                <a:schemeClr val="dk1"/>
              </a:solidFill>
              <a:latin typeface="Roboto"/>
              <a:ea typeface="Roboto"/>
              <a:cs typeface="Roboto"/>
              <a:sym typeface="Roboto"/>
            </a:endParaRPr>
          </a:p>
        </p:txBody>
      </p:sp>
      <p:sp>
        <p:nvSpPr>
          <p:cNvPr id="173" name="Google Shape;173;g211c3fdcd10_0_187"/>
          <p:cNvSpPr txBox="1"/>
          <p:nvPr/>
        </p:nvSpPr>
        <p:spPr>
          <a:xfrm>
            <a:off x="6322400" y="1716050"/>
            <a:ext cx="3609600" cy="434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b="1" lang="es-ES" sz="1800">
                <a:solidFill>
                  <a:schemeClr val="dk1"/>
                </a:solidFill>
                <a:latin typeface="Roboto"/>
                <a:ea typeface="Roboto"/>
                <a:cs typeface="Roboto"/>
                <a:sym typeface="Roboto"/>
              </a:rPr>
              <a:t>Ingresar una cadena arbitraria</a:t>
            </a:r>
            <a:endParaRPr b="1" sz="18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211c3fdcd10_2_4"/>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179" name="Google Shape;179;g211c3fdcd10_2_4"/>
          <p:cNvSpPr txBox="1"/>
          <p:nvPr/>
        </p:nvSpPr>
        <p:spPr>
          <a:xfrm>
            <a:off x="946950" y="238800"/>
            <a:ext cx="6931500" cy="850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s-ES" sz="3200">
                <a:solidFill>
                  <a:schemeClr val="lt1"/>
                </a:solidFill>
              </a:rPr>
              <a:t>Stack OverFlow - </a:t>
            </a:r>
            <a:r>
              <a:rPr b="1" lang="es-ES" sz="3200">
                <a:solidFill>
                  <a:schemeClr val="lt1"/>
                </a:solidFill>
              </a:rPr>
              <a:t>Windows</a:t>
            </a:r>
            <a:r>
              <a:rPr b="1" lang="es-ES" sz="3200">
                <a:solidFill>
                  <a:schemeClr val="lt1"/>
                </a:solidFill>
              </a:rPr>
              <a:t> 7</a:t>
            </a:r>
            <a:endParaRPr b="1" i="0" sz="3200" u="none" cap="none" strike="noStrike">
              <a:solidFill>
                <a:schemeClr val="lt1"/>
              </a:solidFill>
              <a:latin typeface="Arial"/>
              <a:ea typeface="Arial"/>
              <a:cs typeface="Arial"/>
              <a:sym typeface="Arial"/>
            </a:endParaRPr>
          </a:p>
        </p:txBody>
      </p:sp>
      <p:pic>
        <p:nvPicPr>
          <p:cNvPr id="180" name="Google Shape;180;g211c3fdcd10_2_4"/>
          <p:cNvPicPr preferRelativeResize="0"/>
          <p:nvPr/>
        </p:nvPicPr>
        <p:blipFill rotWithShape="1">
          <a:blip r:embed="rId4">
            <a:alphaModFix/>
          </a:blip>
          <a:srcRect b="0" l="0" r="0" t="0"/>
          <a:stretch/>
        </p:blipFill>
        <p:spPr>
          <a:xfrm>
            <a:off x="7878308" y="58351"/>
            <a:ext cx="3710510" cy="1161391"/>
          </a:xfrm>
          <a:prstGeom prst="rect">
            <a:avLst/>
          </a:prstGeom>
          <a:noFill/>
          <a:ln>
            <a:noFill/>
          </a:ln>
        </p:spPr>
      </p:pic>
      <p:sp>
        <p:nvSpPr>
          <p:cNvPr id="181" name="Google Shape;181;g211c3fdcd10_2_4"/>
          <p:cNvSpPr txBox="1"/>
          <p:nvPr/>
        </p:nvSpPr>
        <p:spPr>
          <a:xfrm>
            <a:off x="6961434" y="4887775"/>
            <a:ext cx="28119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t/>
            </a:r>
            <a:endParaRPr b="1" i="0" sz="1800" u="none" cap="none" strike="noStrike">
              <a:solidFill>
                <a:schemeClr val="dk1"/>
              </a:solidFill>
              <a:latin typeface="Roboto"/>
              <a:ea typeface="Roboto"/>
              <a:cs typeface="Roboto"/>
              <a:sym typeface="Roboto"/>
            </a:endParaRPr>
          </a:p>
        </p:txBody>
      </p:sp>
      <p:sp>
        <p:nvSpPr>
          <p:cNvPr id="182" name="Google Shape;182;g211c3fdcd10_2_4"/>
          <p:cNvSpPr txBox="1"/>
          <p:nvPr/>
        </p:nvSpPr>
        <p:spPr>
          <a:xfrm>
            <a:off x="5958468" y="1714550"/>
            <a:ext cx="4939500" cy="38100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None/>
            </a:pPr>
            <a:r>
              <a:t/>
            </a:r>
            <a:endParaRPr b="1" i="0" sz="1800" u="none" cap="none" strike="noStrike">
              <a:solidFill>
                <a:schemeClr val="dk1"/>
              </a:solidFill>
              <a:latin typeface="Roboto"/>
              <a:ea typeface="Roboto"/>
              <a:cs typeface="Roboto"/>
              <a:sym typeface="Roboto"/>
            </a:endParaRPr>
          </a:p>
        </p:txBody>
      </p:sp>
      <p:pic>
        <p:nvPicPr>
          <p:cNvPr id="183" name="Google Shape;183;g211c3fdcd10_2_4"/>
          <p:cNvPicPr preferRelativeResize="0"/>
          <p:nvPr/>
        </p:nvPicPr>
        <p:blipFill>
          <a:blip r:embed="rId5">
            <a:alphaModFix/>
          </a:blip>
          <a:stretch>
            <a:fillRect/>
          </a:stretch>
        </p:blipFill>
        <p:spPr>
          <a:xfrm>
            <a:off x="721550" y="1971075"/>
            <a:ext cx="5789375" cy="434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2023-02-16T19:11:01Z</dcterms:created>
  <dc:creator>Usuario</dc:creator>
</cp:coreProperties>
</file>